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303" r:id="rId3"/>
    <p:sldId id="293" r:id="rId4"/>
    <p:sldId id="276" r:id="rId5"/>
    <p:sldId id="302" r:id="rId6"/>
    <p:sldId id="296" r:id="rId7"/>
    <p:sldId id="298" r:id="rId8"/>
    <p:sldId id="295" r:id="rId9"/>
    <p:sldId id="300" r:id="rId10"/>
    <p:sldId id="267" r:id="rId11"/>
    <p:sldId id="279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van Drongelen" initials="DvD" lastIdx="1" clrIdx="0">
    <p:extLst>
      <p:ext uri="{19B8F6BF-5375-455C-9EA6-DF929625EA0E}">
        <p15:presenceInfo xmlns:p15="http://schemas.microsoft.com/office/powerpoint/2012/main" userId="60536264e2478a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9"/>
    <a:srgbClr val="001B3A"/>
    <a:srgbClr val="EA0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5FA73-2361-4496-BB36-66D50E524423}" v="47" dt="2025-11-11T12:19:12.0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13" autoAdjust="0"/>
  </p:normalViewPr>
  <p:slideViewPr>
    <p:cSldViewPr snapToGrid="0" snapToObjects="1">
      <p:cViewPr varScale="1">
        <p:scale>
          <a:sx n="78" d="100"/>
          <a:sy n="78" d="100"/>
        </p:scale>
        <p:origin x="132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6D707-EF8F-B04A-BF1E-68514DC3A0F5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1BCA7-D1A2-BD4E-A1EF-8BB81A022F9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65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92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41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35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ACFB-BE96-D88A-B6FC-C7354F00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414C04-6C69-4C73-9817-218C74E3C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89522A2-5A72-43AD-33F6-F8D761750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4C216A-42C5-A106-81F3-3FD7E0E71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67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607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4C1D687-329F-3748-EEDB-8C33FACC6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13F72BF8-2A0A-C2BB-C189-4D87A8AACC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46E8918E-4B58-FCF9-E1CB-0512DB281B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539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23CB3-2EDB-CCCD-55FE-208F96DCF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ED6857-2AE5-3CB9-6E61-76394C7F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D073F5-1663-B087-A24D-5D5CCB56E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01F120-88F1-7CBA-2B0B-7533CEBAD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09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51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530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968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D1484-9179-4DCF-3BDB-AFABC99BE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1E4A228-CD04-71C1-D7E9-ED78BD268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940FE0-A707-E6F6-59B9-DAE53C657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24E4E8-541A-8089-70FD-B8735BB8FB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1BCA7-D1A2-BD4E-A1EF-8BB81A022F9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09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BEE91-6F4A-DA44-A544-9FF7ADD9B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6CC728-F10B-3B46-AB3E-3C6D0684B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D16CB9-5BD3-FC45-B2EE-A9ED341C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CEA433-E18D-5E47-9ADE-2FEB1F4C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0CEF71-DEAC-7C4F-BA85-F872D09A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73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E5324-D03E-324C-A16B-A33A6AE1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6E0F4FE-A7B0-D742-BDF3-6E1BA2DEA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746A7E-6DC2-2240-B6BE-909BC47B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5697FE-B293-6141-B285-31E33F01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07C5CF-D0DC-6241-B070-A7922B48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78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245620-B05B-1445-9D78-CFB2E2D69D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B351F9-F9BF-FB48-91E7-6F83F280B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3807CE-9C92-BC41-86E9-EF23FB33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2A1C64-3A91-1744-8EAA-9E68544F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87959B-F063-9E4D-9C7B-C2B80395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94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">
  <p:cSld name="Teks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 descr="SPVOZN_PPT_SCE_HGL_1920x1080px_RGB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281364" y="648740"/>
            <a:ext cx="11138397" cy="99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1173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sz="5867" b="1">
                <a:solidFill>
                  <a:schemeClr val="dk2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2"/>
          </p:nvPr>
        </p:nvSpPr>
        <p:spPr>
          <a:xfrm>
            <a:off x="281364" y="1898516"/>
            <a:ext cx="3624501" cy="4202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80000"/>
              </a:lnSpc>
              <a:spcBef>
                <a:spcPts val="587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933" b="1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body" idx="3"/>
          </p:nvPr>
        </p:nvSpPr>
        <p:spPr>
          <a:xfrm>
            <a:off x="4011700" y="1898516"/>
            <a:ext cx="7408061" cy="4202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lnSpc>
                <a:spcPct val="7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9403F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3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E23E7-AFF3-E44A-BC2A-8AB9AE4C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2823DF-A5EA-4849-A2AD-F2F085A03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B70C7E-1E26-3B40-AF0B-11A1469B7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BE3F58-D144-AD41-A713-8C3BF0ADF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296611-0A9A-454A-8CB4-5F613236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79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E3888-B481-8C46-A039-3CD64CAB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CC0834-624F-8648-BD56-926DC4D43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D4354E-C7EE-8444-84CA-65EC85084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45DE20-7FE2-8F46-B6CE-FEC35D63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AE969B-A468-1F42-8DD6-3169180A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772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D039D-030E-C346-A30D-185199331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767944-2E73-464F-8E93-8B233E857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7E69C9-4207-3849-B72E-F599E51A2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E6049D2-6AB2-5244-94E7-3EFCDEB2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C573CB-CC79-CF47-BEA5-0174E5AA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94BD48-D187-8E4F-97A3-E454494D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545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68CAB-3021-BC43-94DD-82891674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F43A24-F646-EA44-A86D-EFBC43F21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E33DF18-42BC-1C4F-BF81-3746122E1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CC64386-7CC3-B940-A260-2FA175724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9DC91CF-27E7-714C-99A0-928C245AE5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9645A3F-F220-E94A-B469-9C39098B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17D4541-9873-B841-A8E9-027C3DA6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AC90711-B0B8-804A-BE70-7CCE7691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747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1AFFF-40FC-3846-A47F-9590695E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E8DA080-ED8E-BD42-9D30-1D7C2F80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1163A8-7A71-0F4C-9D23-04B8E67F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638122C-6270-D44D-BFDC-A791E82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91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6FA3169-AED2-844B-8AFE-FE0A3B78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E557D1-6304-EF42-9B7C-8F7DA2CB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A23848-99B8-7248-81B3-F9CD2105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42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D6DD9-A183-0A40-803D-58A7E36E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DB3A10-CFF5-6D4F-A476-907985534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2158FB-4CA9-4F4E-A48F-A53AA4B9F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F06089-0FC1-2E43-9C3B-EC4D25A2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E47BF5-F61D-E546-8476-3F59485A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B2532E-ED15-794E-B137-FA67CEC59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4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6C4E2-8311-024A-8013-EE618791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061CEE-53D1-4E4E-94E7-A792F4249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D0CA90-79E3-B54C-8B3C-E46637335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440B3B-0843-FC41-AB03-2203CF24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C8E63A-6AB4-2843-9992-EB7C58B3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246D1D-7C8F-AF41-9446-7E22D1BE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8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967B62D-D98E-4F49-ABD1-FC6B8BAD9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BF5B63-9022-7649-B012-DAD4E682F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743B87-2756-7A42-A8D0-FB3B2CC77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5F9BF-253A-7549-8558-62066A45680D}" type="datetimeFigureOut">
              <a:rPr lang="nl-NL" smtClean="0"/>
              <a:t>21-11-2025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E03E53-9E1A-1D46-A81F-50AA32827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0C1A72-A7F4-C449-92E3-1CF4A71CC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9EA9B-8B71-9041-BB57-63B8EF27C1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07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" y="2406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135130" y="461118"/>
            <a:ext cx="1192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Bilingual Education In The Netherlands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7225048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5E83BB0-2CD3-8846-92E2-6EE36838C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99" y="2118733"/>
            <a:ext cx="7606270" cy="43694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079BF29-E84A-0848-95A6-FD3C7318EB86}"/>
              </a:ext>
            </a:extLst>
          </p:cNvPr>
          <p:cNvSpPr txBox="1"/>
          <p:nvPr/>
        </p:nvSpPr>
        <p:spPr>
          <a:xfrm>
            <a:off x="-245051" y="3698104"/>
            <a:ext cx="557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Why TTO?</a:t>
            </a:r>
            <a:endParaRPr lang="en-GB" sz="4800" b="1" noProof="0" dirty="0">
              <a:solidFill>
                <a:srgbClr val="009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0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1" y="0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509116" y="526137"/>
            <a:ext cx="7566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noProof="0" dirty="0" err="1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Opendag</a:t>
            </a:r>
            <a:endParaRPr lang="en-GB" sz="4400" b="1" noProof="0" dirty="0">
              <a:solidFill>
                <a:srgbClr val="009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7225048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060" y="1659689"/>
            <a:ext cx="5212111" cy="3909083"/>
          </a:xfrm>
          <a:prstGeom prst="rect">
            <a:avLst/>
          </a:prstGeom>
        </p:spPr>
      </p:pic>
      <p:sp>
        <p:nvSpPr>
          <p:cNvPr id="13" name="Tijdelijke aanduiding voor tekst 1"/>
          <p:cNvSpPr txBox="1">
            <a:spLocks/>
          </p:cNvSpPr>
          <p:nvPr/>
        </p:nvSpPr>
        <p:spPr>
          <a:xfrm>
            <a:off x="6893090" y="5492751"/>
            <a:ext cx="5238609" cy="994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Party!</a:t>
            </a:r>
          </a:p>
        </p:txBody>
      </p:sp>
      <p:sp>
        <p:nvSpPr>
          <p:cNvPr id="15" name="Google Shape;342;p29">
            <a:extLst>
              <a:ext uri="{FF2B5EF4-FFF2-40B4-BE49-F238E27FC236}">
                <a16:creationId xmlns:a16="http://schemas.microsoft.com/office/drawing/2014/main" id="{134115F0-2984-9A4B-061E-3D31AA1D1B1C}"/>
              </a:ext>
            </a:extLst>
          </p:cNvPr>
          <p:cNvSpPr txBox="1"/>
          <p:nvPr/>
        </p:nvSpPr>
        <p:spPr>
          <a:xfrm rot="19884328">
            <a:off x="-219966" y="2470800"/>
            <a:ext cx="4333461" cy="143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OPEN DAG</a:t>
            </a:r>
            <a:endParaRPr lang="en-GB" noProof="0" dirty="0">
              <a:solidFill>
                <a:srgbClr val="FF0000"/>
              </a:solidFill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en-GB" sz="2000" b="1" i="0" u="none" strike="noStrike" cap="none" noProof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GB" sz="2000" b="1" i="0" u="none" strike="noStrike" cap="none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Zondag 1 </a:t>
            </a:r>
            <a:r>
              <a:rPr lang="en-GB" sz="2000" b="1" i="0" u="none" strike="noStrike" cap="none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februari</a:t>
            </a:r>
            <a:endParaRPr lang="en-GB" noProof="0" dirty="0">
              <a:solidFill>
                <a:srgbClr val="FF0000"/>
              </a:solidFill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GB" sz="2000" b="1" i="0" u="none" strike="noStrike" cap="none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10:00 tot 15:00 </a:t>
            </a:r>
            <a:r>
              <a:rPr lang="en-GB" sz="2000" b="1" i="0" u="none" strike="noStrike" cap="none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uur</a:t>
            </a:r>
            <a:endParaRPr lang="en-GB" noProof="0" dirty="0">
              <a:solidFill>
                <a:srgbClr val="FF0000"/>
              </a:solidFill>
            </a:endParaRPr>
          </a:p>
        </p:txBody>
      </p:sp>
      <p:sp>
        <p:nvSpPr>
          <p:cNvPr id="16" name="Google Shape;342;p29">
            <a:extLst>
              <a:ext uri="{FF2B5EF4-FFF2-40B4-BE49-F238E27FC236}">
                <a16:creationId xmlns:a16="http://schemas.microsoft.com/office/drawing/2014/main" id="{0951B8AB-F400-EE39-2A1A-9D3CC87A574A}"/>
              </a:ext>
            </a:extLst>
          </p:cNvPr>
          <p:cNvSpPr txBox="1"/>
          <p:nvPr/>
        </p:nvSpPr>
        <p:spPr>
          <a:xfrm rot="511012">
            <a:off x="2429839" y="3912918"/>
            <a:ext cx="4333461" cy="143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OPEN DAY</a:t>
            </a:r>
            <a:endParaRPr lang="en-GB" noProof="0" dirty="0">
              <a:solidFill>
                <a:srgbClr val="FF0000"/>
              </a:solidFill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lang="en-GB" sz="2000" b="1" i="0" u="none" strike="noStrike" cap="none" noProof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GB" sz="2000" b="1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Sunday</a:t>
            </a:r>
            <a:r>
              <a:rPr lang="en-GB" sz="2000" b="1" i="0" u="none" strike="noStrike" cap="none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 February</a:t>
            </a:r>
            <a:endParaRPr lang="en-GB" noProof="0" dirty="0">
              <a:solidFill>
                <a:srgbClr val="FF0000"/>
              </a:solidFill>
            </a:endParaRPr>
          </a:p>
          <a:p>
            <a:pPr marL="635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GB" sz="2000" b="1" i="0" u="none" strike="noStrike" cap="none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10:00 tot 15:00 </a:t>
            </a:r>
            <a:r>
              <a:rPr lang="en-GB" sz="2000" b="1" i="0" u="none" strike="noStrike" cap="none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uur</a:t>
            </a:r>
            <a:endParaRPr lang="en-GB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22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" y="0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135131" y="461118"/>
            <a:ext cx="703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&amp; A?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7225048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5E83BB0-2CD3-8846-92E2-6EE36838C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99" y="2118733"/>
            <a:ext cx="7606270" cy="43694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079BF29-E84A-0848-95A6-FD3C7318EB86}"/>
              </a:ext>
            </a:extLst>
          </p:cNvPr>
          <p:cNvSpPr txBox="1"/>
          <p:nvPr/>
        </p:nvSpPr>
        <p:spPr>
          <a:xfrm>
            <a:off x="-119922" y="4225721"/>
            <a:ext cx="55763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noProof="0" dirty="0" err="1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Jouw</a:t>
            </a:r>
            <a:r>
              <a:rPr lang="en-GB" sz="54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b="1" noProof="0" dirty="0" err="1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</a:t>
            </a:r>
            <a:endParaRPr lang="en-GB" sz="5400" b="1" noProof="0" dirty="0">
              <a:solidFill>
                <a:srgbClr val="EA00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5400" b="1" noProof="0" dirty="0" err="1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Jouw</a:t>
            </a:r>
            <a:r>
              <a:rPr lang="en-GB" sz="54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400" b="1" noProof="0" dirty="0" err="1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toekomst</a:t>
            </a:r>
            <a:endParaRPr lang="en-GB" sz="5400" b="1" noProof="0" dirty="0">
              <a:solidFill>
                <a:srgbClr val="EA00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48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8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GB" sz="4800" b="1" noProof="0" dirty="0">
              <a:solidFill>
                <a:srgbClr val="009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3AEF3-CA44-B806-CAC2-E414A333A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1E878-4DBA-BEF9-9E4E-A47B09384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04EBD75-B3EC-C39F-3722-2F8E7C469E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43FEE8-294E-9BA1-D849-BF5B77048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" y="-121920"/>
            <a:ext cx="12188228" cy="6858000"/>
          </a:xfrm>
          <a:prstGeom prst="rect">
            <a:avLst/>
          </a:prstGeom>
        </p:spPr>
      </p:pic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ED05F6B2-64AC-CD8A-11A3-A608E34B6AAF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7225048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kstvak 5">
            <a:extLst>
              <a:ext uri="{FF2B5EF4-FFF2-40B4-BE49-F238E27FC236}">
                <a16:creationId xmlns:a16="http://schemas.microsoft.com/office/drawing/2014/main" id="{B230BF52-29F5-744C-E824-ED50E8D4F9D2}"/>
              </a:ext>
            </a:extLst>
          </p:cNvPr>
          <p:cNvSpPr txBox="1"/>
          <p:nvPr/>
        </p:nvSpPr>
        <p:spPr>
          <a:xfrm>
            <a:off x="135131" y="461118"/>
            <a:ext cx="703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 in a nutshell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F1061C-2B37-C575-F211-02C715AB1824}"/>
              </a:ext>
            </a:extLst>
          </p:cNvPr>
          <p:cNvSpPr txBox="1"/>
          <p:nvPr/>
        </p:nvSpPr>
        <p:spPr>
          <a:xfrm>
            <a:off x="533702" y="1777884"/>
            <a:ext cx="46914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Junior TTO (1-3): ± </a:t>
            </a:r>
            <a:r>
              <a:rPr lang="en-GB" b="1" noProof="0" dirty="0">
                <a:solidFill>
                  <a:srgbClr val="FF0000"/>
                </a:solidFill>
              </a:rPr>
              <a:t>50%</a:t>
            </a:r>
            <a:r>
              <a:rPr lang="en-GB" noProof="0" dirty="0"/>
              <a:t> of subjects &amp; activities in English</a:t>
            </a:r>
          </a:p>
          <a:p>
            <a:r>
              <a:rPr lang="en-GB" noProof="0" dirty="0"/>
              <a:t>	</a:t>
            </a:r>
          </a:p>
          <a:p>
            <a:r>
              <a:rPr lang="en-GB" noProof="0" dirty="0"/>
              <a:t>	English</a:t>
            </a:r>
          </a:p>
          <a:p>
            <a:r>
              <a:rPr lang="en-GB" noProof="0" dirty="0"/>
              <a:t>	Maths</a:t>
            </a:r>
          </a:p>
          <a:p>
            <a:r>
              <a:rPr lang="en-GB" noProof="0" dirty="0"/>
              <a:t>	Geography</a:t>
            </a:r>
          </a:p>
          <a:p>
            <a:r>
              <a:rPr lang="en-GB" noProof="0" dirty="0"/>
              <a:t>	History</a:t>
            </a:r>
          </a:p>
          <a:p>
            <a:r>
              <a:rPr lang="en-GB" noProof="0" dirty="0"/>
              <a:t>	Biology</a:t>
            </a:r>
          </a:p>
          <a:p>
            <a:r>
              <a:rPr lang="en-GB" noProof="0" dirty="0"/>
              <a:t>	Physical Education</a:t>
            </a:r>
          </a:p>
          <a:p>
            <a:endParaRPr lang="en-GB" noProof="0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D6F0B1E-C855-9F71-EB33-62A360A95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327" y="1532880"/>
            <a:ext cx="6418862" cy="505476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DAEAE0CF-BE14-1650-E3D4-9D7F9FE64AA8}"/>
              </a:ext>
            </a:extLst>
          </p:cNvPr>
          <p:cNvSpPr txBox="1"/>
          <p:nvPr/>
        </p:nvSpPr>
        <p:spPr>
          <a:xfrm>
            <a:off x="533702" y="4580147"/>
            <a:ext cx="4691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Senior TTO (years 4-5-</a:t>
            </a:r>
            <a:r>
              <a:rPr lang="en-GB" noProof="0" dirty="0">
                <a:solidFill>
                  <a:srgbClr val="FF0000"/>
                </a:solidFill>
              </a:rPr>
              <a:t>6</a:t>
            </a:r>
            <a:r>
              <a:rPr lang="en-GB" noProof="0" dirty="0"/>
              <a:t>): roughly </a:t>
            </a:r>
            <a:r>
              <a:rPr lang="en-GB" b="1" noProof="0" dirty="0">
                <a:solidFill>
                  <a:srgbClr val="FF0000"/>
                </a:solidFill>
              </a:rPr>
              <a:t>25%</a:t>
            </a:r>
            <a:r>
              <a:rPr lang="en-GB" noProof="0" dirty="0"/>
              <a:t> of subjects and activities are in English</a:t>
            </a:r>
          </a:p>
        </p:txBody>
      </p:sp>
    </p:spTree>
    <p:extLst>
      <p:ext uri="{BB962C8B-B14F-4D97-AF65-F5344CB8AC3E}">
        <p14:creationId xmlns:p14="http://schemas.microsoft.com/office/powerpoint/2010/main" val="1779762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" y="0"/>
            <a:ext cx="12188228" cy="6858000"/>
          </a:xfrm>
          <a:prstGeom prst="rect">
            <a:avLst/>
          </a:prstGeom>
        </p:spPr>
      </p:pic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7225048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135131" y="461118"/>
            <a:ext cx="703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level</a:t>
            </a:r>
          </a:p>
        </p:txBody>
      </p:sp>
      <p:pic>
        <p:nvPicPr>
          <p:cNvPr id="15" name="Afbeelding 9" descr="Afbeelding met persoon, binnen&#10;&#10;Automatisch gegenereerde beschrijving">
            <a:extLst>
              <a:ext uri="{FF2B5EF4-FFF2-40B4-BE49-F238E27FC236}">
                <a16:creationId xmlns:a16="http://schemas.microsoft.com/office/drawing/2014/main" id="{6F72477F-1A68-9745-B9EC-4791770C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134" y="1908393"/>
            <a:ext cx="6115911" cy="4077273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D079BF29-E84A-0848-95A6-FD3C7318EB86}"/>
              </a:ext>
            </a:extLst>
          </p:cNvPr>
          <p:cNvSpPr txBox="1"/>
          <p:nvPr/>
        </p:nvSpPr>
        <p:spPr>
          <a:xfrm rot="20464939">
            <a:off x="509004" y="3562308"/>
            <a:ext cx="4027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noProof="0" dirty="0">
                <a:solidFill>
                  <a:srgbClr val="EA00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 for you?</a:t>
            </a:r>
            <a:endParaRPr lang="en-GB" sz="4000" b="1" noProof="0" dirty="0">
              <a:solidFill>
                <a:srgbClr val="0099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264528"/>
              </p:ext>
            </p:extLst>
          </p:nvPr>
        </p:nvGraphicFramePr>
        <p:xfrm>
          <a:off x="4928135" y="1830219"/>
          <a:ext cx="6360880" cy="13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5476450" imgH="1202043" progId="Word.Picture.8">
                  <p:embed/>
                </p:oleObj>
              </mc:Choice>
              <mc:Fallback>
                <p:oleObj name="Picture" r:id="rId5" imgW="5476450" imgH="1202043" progId="Word.Picture.8">
                  <p:embed/>
                  <p:pic>
                    <p:nvPicPr>
                      <p:cNvPr id="1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8135" y="1830219"/>
                        <a:ext cx="6360880" cy="139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5" descr="Bilingual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8134" y="4626912"/>
            <a:ext cx="6115911" cy="14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88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A910FDA-18ED-A000-C82F-979BC8B3C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>
            <a:extLst>
              <a:ext uri="{FF2B5EF4-FFF2-40B4-BE49-F238E27FC236}">
                <a16:creationId xmlns:a16="http://schemas.microsoft.com/office/drawing/2014/main" id="{A7876F18-FB4C-B062-74BE-01F070C305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1364" y="648740"/>
            <a:ext cx="11138397" cy="994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endParaRPr lang="en-GB" noProof="0" dirty="0"/>
          </a:p>
        </p:txBody>
      </p:sp>
      <p:sp>
        <p:nvSpPr>
          <p:cNvPr id="85" name="Google Shape;85;p2">
            <a:extLst>
              <a:ext uri="{FF2B5EF4-FFF2-40B4-BE49-F238E27FC236}">
                <a16:creationId xmlns:a16="http://schemas.microsoft.com/office/drawing/2014/main" id="{99E4A743-1114-DADB-C4E0-FAAFE30517F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1364" y="1898516"/>
            <a:ext cx="3624501" cy="42022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endParaRPr lang="en-GB" noProof="0" dirty="0"/>
          </a:p>
        </p:txBody>
      </p:sp>
      <p:sp>
        <p:nvSpPr>
          <p:cNvPr id="86" name="Google Shape;86;p2">
            <a:extLst>
              <a:ext uri="{FF2B5EF4-FFF2-40B4-BE49-F238E27FC236}">
                <a16:creationId xmlns:a16="http://schemas.microsoft.com/office/drawing/2014/main" id="{65620594-90DE-ACAC-7F66-9846C7A6422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011700" y="1898516"/>
            <a:ext cx="7408061" cy="42022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endParaRPr lang="en-GB" noProof="0" dirty="0"/>
          </a:p>
        </p:txBody>
      </p:sp>
      <p:pic>
        <p:nvPicPr>
          <p:cNvPr id="87" name="Google Shape;87;p2">
            <a:extLst>
              <a:ext uri="{FF2B5EF4-FFF2-40B4-BE49-F238E27FC236}">
                <a16:creationId xmlns:a16="http://schemas.microsoft.com/office/drawing/2014/main" id="{A34F4643-E043-48C5-4717-6C678C8AD9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Afbeelding met hemel, buitenshuis, kleding, persoon&#10;&#10;Door AI gegenereerde inhoud is mogelijk onjuist.">
            <a:extLst>
              <a:ext uri="{FF2B5EF4-FFF2-40B4-BE49-F238E27FC236}">
                <a16:creationId xmlns:a16="http://schemas.microsoft.com/office/drawing/2014/main" id="{B7317026-D94E-BCDC-5B4E-BC036A877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81172" cy="6858000"/>
          </a:xfrm>
          <a:prstGeom prst="rect">
            <a:avLst/>
          </a:prstGeom>
        </p:spPr>
      </p:pic>
      <p:sp>
        <p:nvSpPr>
          <p:cNvPr id="3" name="Google Shape;89;p2">
            <a:extLst>
              <a:ext uri="{FF2B5EF4-FFF2-40B4-BE49-F238E27FC236}">
                <a16:creationId xmlns:a16="http://schemas.microsoft.com/office/drawing/2014/main" id="{60AE6B1C-D6AA-C8BF-AEC4-CD74671228B3}"/>
              </a:ext>
            </a:extLst>
          </p:cNvPr>
          <p:cNvSpPr txBox="1"/>
          <p:nvPr/>
        </p:nvSpPr>
        <p:spPr>
          <a:xfrm>
            <a:off x="457741" y="393795"/>
            <a:ext cx="6129672" cy="92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GB" sz="36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 and individual growth</a:t>
            </a:r>
          </a:p>
          <a:p>
            <a:endParaRPr lang="en-GB" sz="1400" noProof="0" dirty="0"/>
          </a:p>
        </p:txBody>
      </p:sp>
      <p:sp>
        <p:nvSpPr>
          <p:cNvPr id="8" name="Google Shape;310;p27">
            <a:extLst>
              <a:ext uri="{FF2B5EF4-FFF2-40B4-BE49-F238E27FC236}">
                <a16:creationId xmlns:a16="http://schemas.microsoft.com/office/drawing/2014/main" id="{06F39CB1-9285-5B0C-EFB6-8AEECA4540F9}"/>
              </a:ext>
            </a:extLst>
          </p:cNvPr>
          <p:cNvSpPr/>
          <p:nvPr/>
        </p:nvSpPr>
        <p:spPr>
          <a:xfrm>
            <a:off x="8698701" y="393795"/>
            <a:ext cx="2977092" cy="2839799"/>
          </a:xfrm>
          <a:prstGeom prst="ellipse">
            <a:avLst/>
          </a:prstGeom>
          <a:solidFill>
            <a:srgbClr val="D7092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82857"/>
              </a:lnSpc>
            </a:pPr>
            <a:endParaRPr lang="en-GB" sz="1333" noProof="0" dirty="0">
              <a:solidFill>
                <a:schemeClr val="bg1"/>
              </a:solidFill>
            </a:endParaRPr>
          </a:p>
          <a:p>
            <a:pPr algn="ctr">
              <a:lnSpc>
                <a:spcPct val="182857"/>
              </a:lnSpc>
            </a:pPr>
            <a:r>
              <a:rPr lang="en-GB" sz="2133" b="1" noProof="0" dirty="0">
                <a:solidFill>
                  <a:schemeClr val="lt1"/>
                </a:solidFill>
              </a:rPr>
              <a:t>Personal development &amp; world orientation</a:t>
            </a:r>
            <a:endParaRPr lang="en-GB" sz="2133" noProof="0" dirty="0">
              <a:solidFill>
                <a:schemeClr val="bg1"/>
              </a:solidFill>
            </a:endParaRPr>
          </a:p>
          <a:p>
            <a:pPr algn="ctr">
              <a:lnSpc>
                <a:spcPct val="182857"/>
              </a:lnSpc>
            </a:pPr>
            <a:endParaRPr lang="en-GB" sz="1867" b="1" i="1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kstvak 2">
            <a:extLst>
              <a:ext uri="{FF2B5EF4-FFF2-40B4-BE49-F238E27FC236}">
                <a16:creationId xmlns:a16="http://schemas.microsoft.com/office/drawing/2014/main" id="{8A1AF772-8E32-D9A4-AC9D-2F56BB7CF223}"/>
              </a:ext>
            </a:extLst>
          </p:cNvPr>
          <p:cNvSpPr txBox="1"/>
          <p:nvPr/>
        </p:nvSpPr>
        <p:spPr>
          <a:xfrm>
            <a:off x="537396" y="1898516"/>
            <a:ext cx="4608512" cy="954107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b="1" noProof="0" dirty="0"/>
              <a:t>Additional Exams, Courses and  Certificates:</a:t>
            </a:r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/>
              <a:t>International Baccalaureate: English</a:t>
            </a:r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/>
              <a:t>Cambridge Checkpoint Certificate</a:t>
            </a:r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/>
              <a:t>TTO Junior &amp; Senior certificates</a:t>
            </a: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541C3709-E9FC-7700-5E3E-5F84AE2BE5FA}"/>
              </a:ext>
            </a:extLst>
          </p:cNvPr>
          <p:cNvSpPr txBox="1"/>
          <p:nvPr/>
        </p:nvSpPr>
        <p:spPr>
          <a:xfrm>
            <a:off x="537396" y="3234968"/>
            <a:ext cx="4592637" cy="738664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1400" b="1" noProof="0" dirty="0"/>
              <a:t>Additional School Activities:</a:t>
            </a:r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/>
              <a:t>MUN (Model United Nations)</a:t>
            </a:r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/>
              <a:t>English speaking contest / Debate Team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285F1DF-D62D-0B1B-6BBC-6C4E0F66F213}"/>
              </a:ext>
            </a:extLst>
          </p:cNvPr>
          <p:cNvSpPr txBox="1"/>
          <p:nvPr/>
        </p:nvSpPr>
        <p:spPr>
          <a:xfrm>
            <a:off x="553271" y="4355977"/>
            <a:ext cx="4592637" cy="954107"/>
          </a:xfrm>
          <a:prstGeom prst="rect">
            <a:avLst/>
          </a:prstGeom>
          <a:solidFill>
            <a:srgbClr val="7030A0">
              <a:alpha val="84000"/>
            </a:srgb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400" b="1" noProof="0" dirty="0">
                <a:solidFill>
                  <a:schemeClr val="bg1"/>
                </a:solidFill>
              </a:rPr>
              <a:t>International exchanges, experiences or trips:</a:t>
            </a:r>
            <a:endParaRPr lang="en-GB" sz="1400" b="1" noProof="0" dirty="0"/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>
                <a:solidFill>
                  <a:schemeClr val="bg1"/>
                </a:solidFill>
              </a:rPr>
              <a:t>UK, Germany, France, India, China, Spain, Italy, Indonesia, Peru (May vary per year and course) </a:t>
            </a:r>
          </a:p>
          <a:p>
            <a:pPr marL="285744" indent="-285744">
              <a:buFont typeface="Arial" pitchFamily="34" charset="0"/>
              <a:buChar char="•"/>
              <a:defRPr/>
            </a:pPr>
            <a:r>
              <a:rPr lang="en-GB" sz="1400" noProof="0" dirty="0">
                <a:solidFill>
                  <a:schemeClr val="bg1"/>
                </a:solidFill>
              </a:rPr>
              <a:t>Guest houses, hostels and/or pupil homes</a:t>
            </a:r>
          </a:p>
        </p:txBody>
      </p:sp>
    </p:spTree>
    <p:extLst>
      <p:ext uri="{BB962C8B-B14F-4D97-AF65-F5344CB8AC3E}">
        <p14:creationId xmlns:p14="http://schemas.microsoft.com/office/powerpoint/2010/main" val="18680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DAE8F-BC78-1ADA-4B2B-98D0CA4D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63319-7B1E-B8CB-3572-F62872ADE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B0822BC-F397-C417-8A18-B88044C396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82616E-2641-D5C5-E7EA-6A05EE68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" y="-174782"/>
            <a:ext cx="12188228" cy="6858000"/>
          </a:xfrm>
          <a:prstGeom prst="rect">
            <a:avLst/>
          </a:prstGeom>
        </p:spPr>
      </p:pic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11C81852-CBE2-C52A-F1E5-346BB35FD8A8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7225048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kstvak 5">
            <a:extLst>
              <a:ext uri="{FF2B5EF4-FFF2-40B4-BE49-F238E27FC236}">
                <a16:creationId xmlns:a16="http://schemas.microsoft.com/office/drawing/2014/main" id="{2B89D9F4-F251-3491-B107-E336C417FFDF}"/>
              </a:ext>
            </a:extLst>
          </p:cNvPr>
          <p:cNvSpPr txBox="1"/>
          <p:nvPr/>
        </p:nvSpPr>
        <p:spPr>
          <a:xfrm>
            <a:off x="403654" y="615749"/>
            <a:ext cx="763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TTO &amp; Educational networks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BA65F4-51AA-2F4F-1398-57D67B425744}"/>
              </a:ext>
            </a:extLst>
          </p:cNvPr>
          <p:cNvSpPr txBox="1"/>
          <p:nvPr/>
        </p:nvSpPr>
        <p:spPr>
          <a:xfrm>
            <a:off x="8092927" y="2137882"/>
            <a:ext cx="34656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Brainport Eindhoven, </a:t>
            </a:r>
          </a:p>
          <a:p>
            <a:r>
              <a:rPr lang="en-GB" noProof="0" dirty="0"/>
              <a:t>European Union, </a:t>
            </a:r>
          </a:p>
          <a:p>
            <a:r>
              <a:rPr lang="en-GB" noProof="0" dirty="0"/>
              <a:t>TTO schools' network, </a:t>
            </a:r>
          </a:p>
          <a:p>
            <a:r>
              <a:rPr lang="en-GB" noProof="0" dirty="0"/>
              <a:t>Exchange partners</a:t>
            </a:r>
          </a:p>
          <a:p>
            <a:r>
              <a:rPr lang="en-GB" noProof="0" dirty="0" err="1"/>
              <a:t>Nuffic</a:t>
            </a:r>
            <a:endParaRPr lang="en-GB" noProof="0" dirty="0"/>
          </a:p>
          <a:p>
            <a:r>
              <a:rPr lang="en-GB" noProof="0" dirty="0"/>
              <a:t>Cambridge International Exams</a:t>
            </a:r>
          </a:p>
          <a:p>
            <a:r>
              <a:rPr lang="en-GB" noProof="0" dirty="0"/>
              <a:t>Trion</a:t>
            </a:r>
          </a:p>
          <a:p>
            <a:r>
              <a:rPr lang="en-GB" noProof="0" dirty="0"/>
              <a:t>Universities: TU/e, Leiden &amp; Amsterdam </a:t>
            </a:r>
          </a:p>
          <a:p>
            <a:r>
              <a:rPr lang="en-GB" noProof="0" dirty="0"/>
              <a:t>Universities of applied sciences: Fontys</a:t>
            </a:r>
          </a:p>
        </p:txBody>
      </p:sp>
      <p:pic>
        <p:nvPicPr>
          <p:cNvPr id="1026" name="Picture 2" descr="Brainport Development Eindhoven | Uit in Eindhoven">
            <a:extLst>
              <a:ext uri="{FF2B5EF4-FFF2-40B4-BE49-F238E27FC236}">
                <a16:creationId xmlns:a16="http://schemas.microsoft.com/office/drawing/2014/main" id="{9484D01A-2BAB-F388-7BA2-DA566430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793" y="121215"/>
            <a:ext cx="1841885" cy="18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Parliament Ambassador School Programme">
            <a:extLst>
              <a:ext uri="{FF2B5EF4-FFF2-40B4-BE49-F238E27FC236}">
                <a16:creationId xmlns:a16="http://schemas.microsoft.com/office/drawing/2014/main" id="{91AA9666-B70E-9EC7-E81E-91B44F23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366" y="174782"/>
            <a:ext cx="1841886" cy="195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change project – gemellaggio culturale con Eindhoven – Liceo &quot;G.B. Vico&quot;  Laterza">
            <a:extLst>
              <a:ext uri="{FF2B5EF4-FFF2-40B4-BE49-F238E27FC236}">
                <a16:creationId xmlns:a16="http://schemas.microsoft.com/office/drawing/2014/main" id="{CB606463-1195-98E5-6F14-D71D9D78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2" y="1845566"/>
            <a:ext cx="7347147" cy="42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etherlands higher in global ranking, TU/e drops slightly">
            <a:extLst>
              <a:ext uri="{FF2B5EF4-FFF2-40B4-BE49-F238E27FC236}">
                <a16:creationId xmlns:a16="http://schemas.microsoft.com/office/drawing/2014/main" id="{2013E465-4426-0656-3384-F88E62C1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61" y="5652519"/>
            <a:ext cx="2384475" cy="111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Apply online! - UniversityAdmission">
            <a:extLst>
              <a:ext uri="{FF2B5EF4-FFF2-40B4-BE49-F238E27FC236}">
                <a16:creationId xmlns:a16="http://schemas.microsoft.com/office/drawing/2014/main" id="{707EF1C5-C6CD-F49B-33E9-769928E8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54" y="5658013"/>
            <a:ext cx="1674485" cy="11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weetalig Onderwijs">
            <a:extLst>
              <a:ext uri="{FF2B5EF4-FFF2-40B4-BE49-F238E27FC236}">
                <a16:creationId xmlns:a16="http://schemas.microsoft.com/office/drawing/2014/main" id="{0762F45C-CFC5-E87F-FD3B-0996372E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75" y="5297554"/>
            <a:ext cx="3878301" cy="151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866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832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135131" y="461118"/>
            <a:ext cx="11061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Level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5932544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jdelijke aanduiding voor tekst 4"/>
          <p:cNvSpPr txBox="1">
            <a:spLocks/>
          </p:cNvSpPr>
          <p:nvPr/>
        </p:nvSpPr>
        <p:spPr>
          <a:xfrm>
            <a:off x="7691967" y="1441395"/>
            <a:ext cx="4209561" cy="44614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noProof="0" dirty="0">
                <a:solidFill>
                  <a:srgbClr val="74A5CD"/>
                </a:solidFill>
              </a:rPr>
              <a:t> English is slowly becoming the “unofficial </a:t>
            </a:r>
            <a:r>
              <a:rPr lang="en-GB" noProof="0" dirty="0">
                <a:solidFill>
                  <a:srgbClr val="FF0000"/>
                </a:solidFill>
              </a:rPr>
              <a:t>lingua franca </a:t>
            </a:r>
            <a:r>
              <a:rPr lang="en-GB" noProof="0" dirty="0">
                <a:solidFill>
                  <a:srgbClr val="74A5CD"/>
                </a:solidFill>
              </a:rPr>
              <a:t>in Europe” </a:t>
            </a:r>
            <a:r>
              <a:rPr lang="en-GB" sz="1400" noProof="0" dirty="0">
                <a:solidFill>
                  <a:srgbClr val="74A5CD"/>
                </a:solidFill>
              </a:rPr>
              <a:t>(Tosi,1991)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sz="1400" noProof="0" dirty="0">
              <a:solidFill>
                <a:srgbClr val="74A5CD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noProof="0" dirty="0">
                <a:solidFill>
                  <a:srgbClr val="74A5CD"/>
                </a:solidFill>
              </a:rPr>
              <a:t>English may have economic, cultural and political advantages in a growing </a:t>
            </a:r>
            <a:r>
              <a:rPr lang="en-GB" noProof="0" dirty="0">
                <a:solidFill>
                  <a:srgbClr val="FF0000"/>
                </a:solidFill>
              </a:rPr>
              <a:t>global society</a:t>
            </a:r>
            <a:r>
              <a:rPr lang="en-GB" noProof="0" dirty="0">
                <a:solidFill>
                  <a:srgbClr val="74A5CD"/>
                </a:solidFill>
              </a:rPr>
              <a:t>. </a:t>
            </a:r>
            <a:r>
              <a:rPr lang="en-GB" sz="1600" noProof="0" dirty="0">
                <a:solidFill>
                  <a:srgbClr val="74A5CD"/>
                </a:solidFill>
              </a:rPr>
              <a:t>(Phillipson, 2003)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sz="1600" noProof="0" dirty="0">
              <a:solidFill>
                <a:srgbClr val="74A5CD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“Many university courses are available in </a:t>
            </a:r>
            <a:r>
              <a:rPr lang="en-GB" noProof="0" dirty="0">
                <a:solidFill>
                  <a:srgbClr val="FF0000"/>
                </a:solidFill>
              </a:rPr>
              <a:t>English in the NL. </a:t>
            </a:r>
            <a:endParaRPr lang="en-GB" sz="1600" noProof="0" dirty="0">
              <a:solidFill>
                <a:srgbClr val="74A5CD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noProof="0" dirty="0">
                <a:solidFill>
                  <a:srgbClr val="FF0000"/>
                </a:solidFill>
              </a:rPr>
              <a:t> </a:t>
            </a:r>
            <a:r>
              <a:rPr lang="en-GB" sz="2200" noProof="0" dirty="0">
                <a:solidFill>
                  <a:srgbClr val="FF0000"/>
                </a:solidFill>
              </a:rPr>
              <a:t>IT- sector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0" noProof="0" dirty="0">
                <a:solidFill>
                  <a:srgbClr val="FF0000"/>
                </a:solidFill>
              </a:rPr>
              <a:t> Medicine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0" noProof="0" dirty="0">
                <a:solidFill>
                  <a:srgbClr val="FF0000"/>
                </a:solidFill>
              </a:rPr>
              <a:t> Education: Master degrees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0" noProof="0" dirty="0">
                <a:solidFill>
                  <a:srgbClr val="FF0000"/>
                </a:solidFill>
              </a:rPr>
              <a:t> Business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200" noProof="0" dirty="0">
                <a:solidFill>
                  <a:srgbClr val="FF0000"/>
                </a:solidFill>
              </a:rPr>
              <a:t> Aviation</a:t>
            </a:r>
          </a:p>
        </p:txBody>
      </p:sp>
      <p:pic>
        <p:nvPicPr>
          <p:cNvPr id="7" name="Afbeelding 6" descr="Afbeelding met kleding, persoon, gebouw, jeans&#10;&#10;Door AI gegenereerde inhoud is mogelijk onjuist.">
            <a:extLst>
              <a:ext uri="{FF2B5EF4-FFF2-40B4-BE49-F238E27FC236}">
                <a16:creationId xmlns:a16="http://schemas.microsoft.com/office/drawing/2014/main" id="{6569D6B5-9C6C-C846-192E-460FD2DF7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09" y="2123856"/>
            <a:ext cx="5459604" cy="40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" y="173038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135131" y="611656"/>
            <a:ext cx="1106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expect?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5932544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Afbeelding 9">
            <a:extLst>
              <a:ext uri="{FF2B5EF4-FFF2-40B4-BE49-F238E27FC236}">
                <a16:creationId xmlns:a16="http://schemas.microsoft.com/office/drawing/2014/main" id="{911E9A5A-AF52-1943-BA1E-4F62B3F67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8" y="1944715"/>
            <a:ext cx="6616400" cy="4410932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246189" y="1122363"/>
            <a:ext cx="4640778" cy="566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2767" tIns="61384" rIns="122767" bIns="6138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 </a:t>
            </a:r>
            <a:r>
              <a:rPr lang="en-GB" sz="2667" noProof="0" dirty="0">
                <a:solidFill>
                  <a:srgbClr val="FF0000"/>
                </a:solidFill>
                <a:cs typeface="Arial" panose="020B0604020202020204" pitchFamily="34" charset="0"/>
              </a:rPr>
              <a:t>Honeymoon period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FF0000"/>
                </a:solidFill>
                <a:cs typeface="Arial" panose="020B0604020202020204" pitchFamily="34" charset="0"/>
              </a:rPr>
              <a:t>Homework will take longer to complete.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FF0000"/>
                </a:solidFill>
                <a:cs typeface="Arial" panose="020B0604020202020204" pitchFamily="34" charset="0"/>
              </a:rPr>
              <a:t>It takes about eight weeks to find the rhythm.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FF0000"/>
                </a:solidFill>
                <a:cs typeface="Arial" panose="020B0604020202020204" pitchFamily="34" charset="0"/>
              </a:rPr>
              <a:t>It takes about 16 weeks to adjust to the use of English as a medium of instruction.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FF0000"/>
                </a:solidFill>
                <a:cs typeface="Arial" panose="020B0604020202020204" pitchFamily="34" charset="0"/>
              </a:rPr>
              <a:t>There may be periods of frustration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endParaRPr lang="en-GB" sz="2667" noProof="0" dirty="0">
              <a:solidFill>
                <a:srgbClr val="74A5CD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3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8DFBC-905B-874D-A77A-5009ED314D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F7EE69-028E-8648-8D56-D235C7FB82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CA4C01F-AE7F-694A-BAA8-177D0CE1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" y="0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AB8047-59C4-374E-8015-EC426C09F3CF}"/>
              </a:ext>
            </a:extLst>
          </p:cNvPr>
          <p:cNvSpPr txBox="1"/>
          <p:nvPr/>
        </p:nvSpPr>
        <p:spPr>
          <a:xfrm>
            <a:off x="135130" y="461118"/>
            <a:ext cx="11723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 to support your child?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DF1F3804-5FCA-C74D-B674-18305939E5D1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5984302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692499" y="1948364"/>
            <a:ext cx="6968067" cy="361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2767" tIns="61384" rIns="122767" bIns="61384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 Moral support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 Make sure homework is completed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 Keep the school informed</a:t>
            </a:r>
          </a:p>
          <a:p>
            <a:pPr algn="ctr">
              <a:spcBef>
                <a:spcPct val="50000"/>
              </a:spcBef>
              <a:buFontTx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 Use of IT resources (Chromebooks)</a:t>
            </a:r>
          </a:p>
          <a:p>
            <a:pPr marL="457200" indent="-457200" algn="ct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Spell checker</a:t>
            </a:r>
          </a:p>
          <a:p>
            <a:pPr marL="457200" indent="-457200" algn="ctr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2667" noProof="0" dirty="0">
                <a:solidFill>
                  <a:srgbClr val="74A5CD"/>
                </a:solidFill>
                <a:cs typeface="Arial" panose="020B0604020202020204" pitchFamily="34" charset="0"/>
              </a:rPr>
              <a:t>Dictionaries, thesaurus, pronunciations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t="10563"/>
          <a:stretch>
            <a:fillRect/>
          </a:stretch>
        </p:blipFill>
        <p:spPr>
          <a:xfrm>
            <a:off x="398760" y="2240783"/>
            <a:ext cx="3891397" cy="35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400D6-7A20-CF28-A007-1D2070527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9243F-D693-A6B4-88B1-6999364D90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891E6E-585B-F996-DE9F-1C53CCA35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D9BC6F-EE3A-8873-CDF2-21C8892F0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" y="0"/>
            <a:ext cx="12188228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83F06AE-0BF1-B7C9-EF4A-7E4CA487D0FF}"/>
              </a:ext>
            </a:extLst>
          </p:cNvPr>
          <p:cNvSpPr txBox="1"/>
          <p:nvPr/>
        </p:nvSpPr>
        <p:spPr>
          <a:xfrm>
            <a:off x="135130" y="461118"/>
            <a:ext cx="11723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noProof="0" dirty="0">
                <a:solidFill>
                  <a:srgbClr val="009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perspective</a:t>
            </a:r>
          </a:p>
        </p:txBody>
      </p: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9D971BD0-7D3A-9975-4B1D-4ABB282F5774}"/>
              </a:ext>
            </a:extLst>
          </p:cNvPr>
          <p:cNvCxnSpPr>
            <a:cxnSpLocks/>
          </p:cNvCxnSpPr>
          <p:nvPr/>
        </p:nvCxnSpPr>
        <p:spPr>
          <a:xfrm>
            <a:off x="1313645" y="1450123"/>
            <a:ext cx="5984302" cy="0"/>
          </a:xfrm>
          <a:prstGeom prst="line">
            <a:avLst/>
          </a:prstGeom>
          <a:ln w="76200">
            <a:solidFill>
              <a:srgbClr val="EA001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Luna - English">
            <a:hlinkClick r:id="" action="ppaction://media"/>
            <a:extLst>
              <a:ext uri="{FF2B5EF4-FFF2-40B4-BE49-F238E27FC236}">
                <a16:creationId xmlns:a16="http://schemas.microsoft.com/office/drawing/2014/main" id="{3F90FCB8-58C5-D672-CD16-1D705CD4F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6851" y="264590"/>
            <a:ext cx="3605170" cy="591280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11" name="Picture 2" descr="earth people around English as a global langu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1" b="9941"/>
          <a:stretch>
            <a:fillRect/>
          </a:stretch>
        </p:blipFill>
        <p:spPr bwMode="auto">
          <a:xfrm>
            <a:off x="333677" y="2070400"/>
            <a:ext cx="6391672" cy="33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6A09C7DCAB414F9A4545914E4C6D66" ma:contentTypeVersion="13" ma:contentTypeDescription="Een nieuw document maken." ma:contentTypeScope="" ma:versionID="a0ab25f96233e3765481252672068da5">
  <xsd:schema xmlns:xsd="http://www.w3.org/2001/XMLSchema" xmlns:xs="http://www.w3.org/2001/XMLSchema" xmlns:p="http://schemas.microsoft.com/office/2006/metadata/properties" xmlns:ns2="b8a807c5-9d3f-41b7-b786-9e5c2f945bc8" xmlns:ns3="f076317d-e514-4124-b144-cf07a3bfa54b" targetNamespace="http://schemas.microsoft.com/office/2006/metadata/properties" ma:root="true" ma:fieldsID="3fbe492820e926066e0b21935d839724" ns2:_="" ns3:_="">
    <xsd:import namespace="b8a807c5-9d3f-41b7-b786-9e5c2f945bc8"/>
    <xsd:import namespace="f076317d-e514-4124-b144-cf07a3bfa5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807c5-9d3f-41b7-b786-9e5c2f945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10fc0675-3574-405d-b090-b60adf9e39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6317d-e514-4124-b144-cf07a3bfa54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cfae992-8412-4766-a5ee-dc313c59b280}" ma:internalName="TaxCatchAll" ma:showField="CatchAllData" ma:web="f076317d-e514-4124-b144-cf07a3bfa5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a807c5-9d3f-41b7-b786-9e5c2f945bc8">
      <Terms xmlns="http://schemas.microsoft.com/office/infopath/2007/PartnerControls"/>
    </lcf76f155ced4ddcb4097134ff3c332f>
    <TaxCatchAll xmlns="f076317d-e514-4124-b144-cf07a3bfa54b" xsi:nil="true"/>
  </documentManagement>
</p:properties>
</file>

<file path=customXml/itemProps1.xml><?xml version="1.0" encoding="utf-8"?>
<ds:datastoreItem xmlns:ds="http://schemas.openxmlformats.org/officeDocument/2006/customXml" ds:itemID="{237E4C47-BE21-4709-A1CF-7F2C4F4B8DF0}"/>
</file>

<file path=customXml/itemProps2.xml><?xml version="1.0" encoding="utf-8"?>
<ds:datastoreItem xmlns:ds="http://schemas.openxmlformats.org/officeDocument/2006/customXml" ds:itemID="{07FC1AEC-8985-47FD-9A85-68B352888639}"/>
</file>

<file path=customXml/itemProps3.xml><?xml version="1.0" encoding="utf-8"?>
<ds:datastoreItem xmlns:ds="http://schemas.openxmlformats.org/officeDocument/2006/customXml" ds:itemID="{69D84FA9-D659-4C3E-8675-CEBF19C4EFDD}"/>
</file>

<file path=docProps/app.xml><?xml version="1.0" encoding="utf-8"?>
<Properties xmlns="http://schemas.openxmlformats.org/officeDocument/2006/extended-properties" xmlns:vt="http://schemas.openxmlformats.org/officeDocument/2006/docPropsVTypes">
  <TotalTime>11033</TotalTime>
  <Words>386</Words>
  <Application>Microsoft Office PowerPoint</Application>
  <PresentationFormat>Breedbeeld</PresentationFormat>
  <Paragraphs>86</Paragraphs>
  <Slides>11</Slides>
  <Notes>11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Picture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Danielle van Drongelen</dc:creator>
  <cp:lastModifiedBy>Bianca van Kuringen</cp:lastModifiedBy>
  <cp:revision>43</cp:revision>
  <dcterms:created xsi:type="dcterms:W3CDTF">2021-10-22T19:11:25Z</dcterms:created>
  <dcterms:modified xsi:type="dcterms:W3CDTF">2025-11-21T10:13:15Z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0x010100FF6A09C7DCAB414F9A4545914E4C6D66</vt:lpwstr>
  </property>
</Properties>
</file>