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66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5143500" type="screen16x9"/>
  <p:notesSz cx="6858000" cy="9144000"/>
  <p:embeddedFontLs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Merriweather Sans" pitchFamily="2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lcXVFId25KmFRbnFwwf/J63I2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0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43" Type="http://schemas.openxmlformats.org/officeDocument/2006/relationships/customXml" Target="../customXml/item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510d31ede_0_2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37510d31ede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7510d31ede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37510d31ede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510d31ede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37510d31ede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510d31ede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37510d31ede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510d31ede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37510d31ed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7c0d4518af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0" name="Google Shape;260;g37c0d4518a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7c0d4518af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37c0d4518a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c0d4518af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37c0d4518a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7c0d4518af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37c0d4518a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7c0d4518af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86" name="Google Shape;286;g37c0d4518a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7c0d4518af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37c0d4518af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7cbdf0c6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377cbdf0c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7c0d4518af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37c0d4518af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7c0d4518af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06" name="Google Shape;306;g37c0d4518af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7c0d4518af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37c0d4518a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7c0d4518af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37c0d4518af_0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0" name="Google Shape;320;g37c0d4518af_0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7c0d4518af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37c0d4518a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7c0d4518af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37c0d4518a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510d31ede_0_4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37510d31ede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fb16c9ca8c_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fb16c9ca8c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7510d31ede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37510d31ede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7510d31ede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37510d31ed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510d31ede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37510d31ed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7510d31ede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37510d31ed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 vaste foto">
  <p:cSld name="1_Titeldia vaste fo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 descr="SPVOZN_PPT_SCE_HGL_1920x1080px_RGB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7" descr="_HVA23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463" y="1279525"/>
            <a:ext cx="5280025" cy="318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17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/>
          <p:nvPr/>
        </p:nvSpPr>
        <p:spPr>
          <a:xfrm>
            <a:off x="92984" y="4809748"/>
            <a:ext cx="11565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800" b="0" i="0" u="none" strike="noStrike" cap="none">
              <a:solidFill>
                <a:srgbClr val="494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2"/>
          </p:nvPr>
        </p:nvSpPr>
        <p:spPr>
          <a:xfrm>
            <a:off x="1113287" y="4810879"/>
            <a:ext cx="22002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  <a:defRPr sz="800">
                <a:solidFill>
                  <a:srgbClr val="4940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27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">
  <p:cSld name="Teks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37510d31ede_0_260" descr="SPVOZN_PPT_SCE_HGL_1920x1080px_RGB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7510d31ede_0_260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37510d31ede_0_260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g37510d31ede_0_260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 vaste foto">
  <p:cSld name="1_Titeldia vaste fot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37510d31ede_0_253" descr="SPVOZN_PPT_SCE_HGL_1920x1080px_RGB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37510d31ede_0_253" descr="_HVA23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463" y="1279525"/>
            <a:ext cx="5280025" cy="31829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37510d31ede_0_253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g37510d31ede_0_253"/>
          <p:cNvSpPr txBox="1"/>
          <p:nvPr/>
        </p:nvSpPr>
        <p:spPr>
          <a:xfrm>
            <a:off x="92984" y="4809748"/>
            <a:ext cx="1156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7510d31ede_0_253"/>
          <p:cNvSpPr txBox="1">
            <a:spLocks noGrp="1"/>
          </p:cNvSpPr>
          <p:nvPr>
            <p:ph type="body" idx="2"/>
          </p:nvPr>
        </p:nvSpPr>
        <p:spPr>
          <a:xfrm>
            <a:off x="1113287" y="4810879"/>
            <a:ext cx="22002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  <a:defRPr sz="800">
                <a:solidFill>
                  <a:srgbClr val="4940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37510d31ede_0_253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510d31ede_0_265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37510d31ede_0_26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g37510d31ede_0_2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37510d31ede_0_26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37510d31ede_0_26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7510d31ede_0_271" descr="PPT_SPVOZN_1920x1080 HGL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7510d31ede_0_271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g37510d31ede_0_271"/>
          <p:cNvSpPr>
            <a:spLocks noGrp="1"/>
          </p:cNvSpPr>
          <p:nvPr>
            <p:ph type="pic" idx="2"/>
          </p:nvPr>
        </p:nvSpPr>
        <p:spPr>
          <a:xfrm>
            <a:off x="3192463" y="1279525"/>
            <a:ext cx="5280000" cy="318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g37510d31ede_0_271"/>
          <p:cNvSpPr txBox="1"/>
          <p:nvPr/>
        </p:nvSpPr>
        <p:spPr>
          <a:xfrm>
            <a:off x="92984" y="4809748"/>
            <a:ext cx="1156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5E514D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7510d31ede_0_271"/>
          <p:cNvSpPr txBox="1">
            <a:spLocks noGrp="1"/>
          </p:cNvSpPr>
          <p:nvPr>
            <p:ph type="body" idx="3"/>
          </p:nvPr>
        </p:nvSpPr>
        <p:spPr>
          <a:xfrm>
            <a:off x="1113287" y="4810879"/>
            <a:ext cx="22002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E514D"/>
              </a:buClr>
              <a:buSzPts val="800"/>
              <a:buNone/>
              <a:defRPr sz="800">
                <a:solidFill>
                  <a:srgbClr val="5E514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37510d31ede_0_271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leiding">
  <p:cSld name="Inleiding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37510d31ede_0_278" descr="SPVOZN_PPT_SCE_HGL_1920x1080px_RGB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7510d31ede_0_278"/>
          <p:cNvSpPr txBox="1">
            <a:spLocks noGrp="1"/>
          </p:cNvSpPr>
          <p:nvPr>
            <p:ph type="body" idx="1"/>
          </p:nvPr>
        </p:nvSpPr>
        <p:spPr>
          <a:xfrm>
            <a:off x="549274" y="1646238"/>
            <a:ext cx="5411700" cy="26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 b="1">
                <a:solidFill>
                  <a:schemeClr val="lt2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>
                <a:solidFill>
                  <a:schemeClr val="lt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37510d31ede_0_278"/>
          <p:cNvSpPr txBox="1">
            <a:spLocks noGrp="1"/>
          </p:cNvSpPr>
          <p:nvPr>
            <p:ph type="body" idx="2"/>
          </p:nvPr>
        </p:nvSpPr>
        <p:spPr>
          <a:xfrm>
            <a:off x="587567" y="485775"/>
            <a:ext cx="64965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+ tekst">
  <p:cSld name="afbeelding + teks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37510d31ede_0_282" descr="SPVOZN_PPT_SCE_HGL_1920x1080px_RGB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7510d31ede_0_282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457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37510d31ede_0_282"/>
          <p:cNvSpPr>
            <a:spLocks noGrp="1"/>
          </p:cNvSpPr>
          <p:nvPr>
            <p:ph type="pic" idx="2"/>
          </p:nvPr>
        </p:nvSpPr>
        <p:spPr>
          <a:xfrm>
            <a:off x="-63500" y="1455738"/>
            <a:ext cx="5769000" cy="30243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g37510d31ede_0_282"/>
          <p:cNvSpPr txBox="1">
            <a:spLocks noGrp="1"/>
          </p:cNvSpPr>
          <p:nvPr>
            <p:ph type="body" idx="3"/>
          </p:nvPr>
        </p:nvSpPr>
        <p:spPr>
          <a:xfrm>
            <a:off x="5792340" y="1353690"/>
            <a:ext cx="27645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37510d31ede_0_282"/>
          <p:cNvSpPr txBox="1">
            <a:spLocks noGrp="1"/>
          </p:cNvSpPr>
          <p:nvPr>
            <p:ph type="body" idx="4"/>
          </p:nvPr>
        </p:nvSpPr>
        <p:spPr>
          <a:xfrm>
            <a:off x="5792788" y="1879600"/>
            <a:ext cx="2763900" cy="2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ing">
  <p:cSld name="Afsluiting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37510d31ede_0_288" descr="SPVOZN_PPT_SCE_HGL_1920x1080px_RGB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7510d31ede_0_288"/>
          <p:cNvSpPr txBox="1">
            <a:spLocks noGrp="1"/>
          </p:cNvSpPr>
          <p:nvPr>
            <p:ph type="body" idx="1"/>
          </p:nvPr>
        </p:nvSpPr>
        <p:spPr>
          <a:xfrm>
            <a:off x="3209632" y="1043940"/>
            <a:ext cx="52005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37510d31ede_0_288"/>
          <p:cNvSpPr txBox="1">
            <a:spLocks noGrp="1"/>
          </p:cNvSpPr>
          <p:nvPr>
            <p:ph type="body" idx="2"/>
          </p:nvPr>
        </p:nvSpPr>
        <p:spPr>
          <a:xfrm>
            <a:off x="1559006" y="3174021"/>
            <a:ext cx="4769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37510d31ede_0_288"/>
          <p:cNvSpPr txBox="1">
            <a:spLocks noGrp="1"/>
          </p:cNvSpPr>
          <p:nvPr>
            <p:ph type="body" idx="3"/>
          </p:nvPr>
        </p:nvSpPr>
        <p:spPr>
          <a:xfrm>
            <a:off x="1559006" y="3755756"/>
            <a:ext cx="47697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37510d31ede_0_288"/>
          <p:cNvSpPr>
            <a:spLocks noGrp="1"/>
          </p:cNvSpPr>
          <p:nvPr>
            <p:ph type="pic" idx="4"/>
          </p:nvPr>
        </p:nvSpPr>
        <p:spPr>
          <a:xfrm>
            <a:off x="655638" y="-57150"/>
            <a:ext cx="2490900" cy="292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 vaste foto">
  <p:cSld name="1_Titeldia vaste fot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37c0d4518af_0_243" descr="SPVOZN_PPT_SCE_HGL_1920x1080px_RGB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7c0d4518af_0_243" descr="_HVA23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463" y="1279525"/>
            <a:ext cx="5280025" cy="318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7c0d4518af_0_243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g37c0d4518af_0_243"/>
          <p:cNvSpPr txBox="1"/>
          <p:nvPr/>
        </p:nvSpPr>
        <p:spPr>
          <a:xfrm>
            <a:off x="92984" y="4809748"/>
            <a:ext cx="1156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7c0d4518af_0_243"/>
          <p:cNvSpPr txBox="1">
            <a:spLocks noGrp="1"/>
          </p:cNvSpPr>
          <p:nvPr>
            <p:ph type="body" idx="2"/>
          </p:nvPr>
        </p:nvSpPr>
        <p:spPr>
          <a:xfrm>
            <a:off x="1113287" y="4810879"/>
            <a:ext cx="22002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  <a:defRPr sz="800">
                <a:solidFill>
                  <a:srgbClr val="4940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37c0d4518af_0_243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37c0d4518af_0_250" descr="PPT_SPVOZN_1920x1080 HGL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7c0d4518af_0_250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g37c0d4518af_0_250"/>
          <p:cNvSpPr>
            <a:spLocks noGrp="1"/>
          </p:cNvSpPr>
          <p:nvPr>
            <p:ph type="pic" idx="2"/>
          </p:nvPr>
        </p:nvSpPr>
        <p:spPr>
          <a:xfrm>
            <a:off x="3192463" y="1279525"/>
            <a:ext cx="5280000" cy="318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g37c0d4518af_0_250"/>
          <p:cNvSpPr txBox="1"/>
          <p:nvPr/>
        </p:nvSpPr>
        <p:spPr>
          <a:xfrm>
            <a:off x="92984" y="4809748"/>
            <a:ext cx="1156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5E514D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7c0d4518af_0_250"/>
          <p:cNvSpPr txBox="1">
            <a:spLocks noGrp="1"/>
          </p:cNvSpPr>
          <p:nvPr>
            <p:ph type="body" idx="3"/>
          </p:nvPr>
        </p:nvSpPr>
        <p:spPr>
          <a:xfrm>
            <a:off x="1113287" y="4810879"/>
            <a:ext cx="22002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E514D"/>
              </a:buClr>
              <a:buSzPts val="800"/>
              <a:buNone/>
              <a:defRPr sz="800">
                <a:solidFill>
                  <a:srgbClr val="5E514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37c0d4518af_0_250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">
  <p:cSld name="1_Teks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37c0d4518af_0_257" descr="SPVOZN_PPT_SCE_HGL_1920x1080px_RGB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7c0d4518af_0_257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g37c0d4518af_0_257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37c0d4518af_0_257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">
  <p:cSld name="Teks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9" descr="SPVOZN_PPT_SCE_HGL_1920x1080px_RGB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798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76" cy="315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46" cy="315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">
  <p:cSld name="Teks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7c0d4518af_0_262" descr="SPVOZN_PPT_SCE_HGL_1920x1080px_RGB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7c0d4518af_0_262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g37c0d4518af_0_262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g37c0d4518af_0_262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c0d4518af_0_267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37c0d4518af_0_26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2" name="Google Shape;152;g37c0d4518af_0_26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37c0d4518af_0_26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37c0d4518af_0_2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c0d4518af_0_2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37c0d4518af_0_27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37c0d4518af_0_27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37c0d4518af_0_27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37c0d4518af_0_2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leiding">
  <p:cSld name="Inleiding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37c0d4518af_0_279" descr="SPVOZN_PPT_SCE_HGL_1920x1080px_RGB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7c0d4518af_0_279"/>
          <p:cNvSpPr txBox="1">
            <a:spLocks noGrp="1"/>
          </p:cNvSpPr>
          <p:nvPr>
            <p:ph type="body" idx="1"/>
          </p:nvPr>
        </p:nvSpPr>
        <p:spPr>
          <a:xfrm>
            <a:off x="549274" y="1646238"/>
            <a:ext cx="5411700" cy="26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 b="1">
                <a:solidFill>
                  <a:schemeClr val="lt2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>
                <a:solidFill>
                  <a:schemeClr val="lt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37c0d4518af_0_279"/>
          <p:cNvSpPr txBox="1">
            <a:spLocks noGrp="1"/>
          </p:cNvSpPr>
          <p:nvPr>
            <p:ph type="body" idx="2"/>
          </p:nvPr>
        </p:nvSpPr>
        <p:spPr>
          <a:xfrm>
            <a:off x="587567" y="485775"/>
            <a:ext cx="64965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+ tekst">
  <p:cSld name="afbeelding + teks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7c0d4518af_0_283" descr="SPVOZN_PPT_SCE_HGL_1920x1080px_RGB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7c0d4518af_0_283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457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g37c0d4518af_0_283"/>
          <p:cNvSpPr>
            <a:spLocks noGrp="1"/>
          </p:cNvSpPr>
          <p:nvPr>
            <p:ph type="pic" idx="2"/>
          </p:nvPr>
        </p:nvSpPr>
        <p:spPr>
          <a:xfrm>
            <a:off x="-63500" y="1455738"/>
            <a:ext cx="5769000" cy="30243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g37c0d4518af_0_283"/>
          <p:cNvSpPr txBox="1">
            <a:spLocks noGrp="1"/>
          </p:cNvSpPr>
          <p:nvPr>
            <p:ph type="body" idx="3"/>
          </p:nvPr>
        </p:nvSpPr>
        <p:spPr>
          <a:xfrm>
            <a:off x="5792340" y="1353690"/>
            <a:ext cx="27645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g37c0d4518af_0_283"/>
          <p:cNvSpPr txBox="1">
            <a:spLocks noGrp="1"/>
          </p:cNvSpPr>
          <p:nvPr>
            <p:ph type="body" idx="4"/>
          </p:nvPr>
        </p:nvSpPr>
        <p:spPr>
          <a:xfrm>
            <a:off x="5792788" y="1879600"/>
            <a:ext cx="2763900" cy="2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ing">
  <p:cSld name="Afsluiting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37c0d4518af_0_289" descr="SPVOZN_PPT_SCE_HGL_1920x1080px_RGB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7c0d4518af_0_289"/>
          <p:cNvSpPr txBox="1">
            <a:spLocks noGrp="1"/>
          </p:cNvSpPr>
          <p:nvPr>
            <p:ph type="body" idx="1"/>
          </p:nvPr>
        </p:nvSpPr>
        <p:spPr>
          <a:xfrm>
            <a:off x="3209632" y="1043940"/>
            <a:ext cx="52005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g37c0d4518af_0_289"/>
          <p:cNvSpPr txBox="1">
            <a:spLocks noGrp="1"/>
          </p:cNvSpPr>
          <p:nvPr>
            <p:ph type="body" idx="2"/>
          </p:nvPr>
        </p:nvSpPr>
        <p:spPr>
          <a:xfrm>
            <a:off x="1559006" y="3174021"/>
            <a:ext cx="4769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g37c0d4518af_0_289"/>
          <p:cNvSpPr txBox="1">
            <a:spLocks noGrp="1"/>
          </p:cNvSpPr>
          <p:nvPr>
            <p:ph type="body" idx="3"/>
          </p:nvPr>
        </p:nvSpPr>
        <p:spPr>
          <a:xfrm>
            <a:off x="1559006" y="3755756"/>
            <a:ext cx="47697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g37c0d4518af_0_289"/>
          <p:cNvSpPr>
            <a:spLocks noGrp="1"/>
          </p:cNvSpPr>
          <p:nvPr>
            <p:ph type="pic" idx="4"/>
          </p:nvPr>
        </p:nvSpPr>
        <p:spPr>
          <a:xfrm>
            <a:off x="655638" y="-57150"/>
            <a:ext cx="2490900" cy="292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leiding">
  <p:cSld name="Inlei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8" descr="SPVOZN_PPT_SCE_HGL_1920x1080px_RGB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549274" y="1646238"/>
            <a:ext cx="5411637" cy="2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 b="1">
                <a:solidFill>
                  <a:schemeClr val="lt2"/>
                </a:solidFill>
              </a:defRPr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>
                <a:solidFill>
                  <a:schemeClr val="lt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587567" y="485775"/>
            <a:ext cx="64966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0" descr="PPT_SPVOZN_1920x1080 HGL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17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B9694"/>
              </a:buClr>
              <a:buSzPts val="2800"/>
              <a:buNone/>
              <a:defRPr>
                <a:solidFill>
                  <a:srgbClr val="9B9694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694"/>
              </a:buClr>
              <a:buSzPts val="2400"/>
              <a:buNone/>
              <a:defRPr>
                <a:solidFill>
                  <a:srgbClr val="9B9694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9694"/>
              </a:buClr>
              <a:buSzPts val="2000"/>
              <a:buNone/>
              <a:defRPr>
                <a:solidFill>
                  <a:srgbClr val="9B9694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>
            <a:spLocks noGrp="1"/>
          </p:cNvSpPr>
          <p:nvPr>
            <p:ph type="pic" idx="2"/>
          </p:nvPr>
        </p:nvSpPr>
        <p:spPr>
          <a:xfrm>
            <a:off x="3192463" y="1279525"/>
            <a:ext cx="5280025" cy="318293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0"/>
          <p:cNvSpPr txBox="1"/>
          <p:nvPr/>
        </p:nvSpPr>
        <p:spPr>
          <a:xfrm>
            <a:off x="92984" y="4809748"/>
            <a:ext cx="11565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0" u="none" strike="noStrike" cap="none">
                <a:solidFill>
                  <a:srgbClr val="5E514D"/>
                </a:solidFill>
                <a:latin typeface="Arial"/>
                <a:ea typeface="Arial"/>
                <a:cs typeface="Arial"/>
                <a:sym typeface="Arial"/>
              </a:rPr>
              <a:t>Henegouwenlaan,</a:t>
            </a:r>
            <a:endParaRPr sz="800" b="0" i="0" u="none" strike="noStrike" cap="none">
              <a:solidFill>
                <a:srgbClr val="5E51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3"/>
          </p:nvPr>
        </p:nvSpPr>
        <p:spPr>
          <a:xfrm>
            <a:off x="1113287" y="4810879"/>
            <a:ext cx="22002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E514D"/>
              </a:buClr>
              <a:buSzPts val="800"/>
              <a:buNone/>
              <a:defRPr sz="800">
                <a:solidFill>
                  <a:srgbClr val="5E514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27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+ tekst">
  <p:cSld name="afbeelding + teks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1" descr="SPVOZN_PPT_SCE_HGL_1920x1080px_RGB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45602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>
            <a:spLocks noGrp="1"/>
          </p:cNvSpPr>
          <p:nvPr>
            <p:ph type="pic" idx="2"/>
          </p:nvPr>
        </p:nvSpPr>
        <p:spPr>
          <a:xfrm>
            <a:off x="-63500" y="1455738"/>
            <a:ext cx="5768975" cy="3024187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5792340" y="1353690"/>
            <a:ext cx="276444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5792788" y="1879600"/>
            <a:ext cx="2763837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ing">
  <p:cSld name="Afslui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2" descr="SPVOZN_PPT_SCE_HGL_1920x1080px_RGB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209632" y="1043940"/>
            <a:ext cx="520059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1559006" y="3174021"/>
            <a:ext cx="4769827" cy="53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1559006" y="3755756"/>
            <a:ext cx="4769827" cy="66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>
            <a:spLocks noGrp="1"/>
          </p:cNvSpPr>
          <p:nvPr>
            <p:ph type="pic" idx="4"/>
          </p:nvPr>
        </p:nvSpPr>
        <p:spPr>
          <a:xfrm>
            <a:off x="655638" y="-57150"/>
            <a:ext cx="2490787" cy="292814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822960" y="822960"/>
            <a:ext cx="3200400" cy="27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9403F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–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»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4700016" y="822960"/>
            <a:ext cx="3200400" cy="27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9403F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–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»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819150" y="1276386"/>
            <a:ext cx="3200400" cy="23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3"/>
          </p:nvPr>
        </p:nvSpPr>
        <p:spPr>
          <a:xfrm>
            <a:off x="4700016" y="822960"/>
            <a:ext cx="32004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4"/>
          </p:nvPr>
        </p:nvSpPr>
        <p:spPr>
          <a:xfrm>
            <a:off x="4700016" y="1276386"/>
            <a:ext cx="3200400" cy="23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9403F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9403F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9403F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0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940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0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510d31ede_0_2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g37510d31ede_0_24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0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940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0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37510d31ede_0_2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37510d31ede_0_2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37510d31ede_0_2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c0d4518af_0_2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g37c0d4518af_0_23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0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940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940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g37c0d4518af_0_2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g37c0d4518af_0_2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g37c0d4518af_0_2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B96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delijkcollege.nl/henegouwenlaan/leerlingen/ik-heb-een-vraag-wat-n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oorletterachternaam@stedelijkcollege.n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epsgebouw.nl/locatie/sint-michielsgestel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huiskens@stedelijkcollege.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510d31ede_0_294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Kennismaking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nl-NL"/>
              <a:t>1(t)mavo/(t)havo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7510d31ede_0_294"/>
          <p:cNvSpPr txBox="1">
            <a:spLocks noGrp="1"/>
          </p:cNvSpPr>
          <p:nvPr>
            <p:ph type="body" idx="2"/>
          </p:nvPr>
        </p:nvSpPr>
        <p:spPr>
          <a:xfrm>
            <a:off x="1113287" y="4810879"/>
            <a:ext cx="22002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</a:pPr>
            <a:r>
              <a:rPr lang="nl-NL"/>
              <a:t>Augustus 2024</a:t>
            </a:r>
            <a:endParaRPr/>
          </a:p>
        </p:txBody>
      </p:sp>
      <p:sp>
        <p:nvSpPr>
          <p:cNvPr id="183" name="Google Shape;183;g37510d31ede_0_294"/>
          <p:cNvSpPr txBox="1">
            <a:spLocks noGrp="1"/>
          </p:cNvSpPr>
          <p:nvPr>
            <p:ph type="ctrTitle"/>
          </p:nvPr>
        </p:nvSpPr>
        <p:spPr>
          <a:xfrm>
            <a:off x="261258" y="1280120"/>
            <a:ext cx="50886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Schooljaar</a:t>
            </a:r>
            <a:br>
              <a:rPr lang="nl-NL">
                <a:latin typeface="Arial"/>
                <a:ea typeface="Arial"/>
                <a:cs typeface="Arial"/>
                <a:sym typeface="Arial"/>
              </a:rPr>
            </a:br>
            <a:r>
              <a:rPr lang="nl-NL"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nl-NL"/>
              <a:t>5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-2026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510d31ede_0_172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Ongeoorloofd afwezig</a:t>
            </a:r>
            <a:endParaRPr/>
          </a:p>
        </p:txBody>
      </p:sp>
      <p:sp>
        <p:nvSpPr>
          <p:cNvPr id="239" name="Google Shape;239;g37510d31ede_0_172"/>
          <p:cNvSpPr txBox="1">
            <a:spLocks noGrp="1"/>
          </p:cNvSpPr>
          <p:nvPr>
            <p:ph type="body" idx="3"/>
          </p:nvPr>
        </p:nvSpPr>
        <p:spPr>
          <a:xfrm>
            <a:off x="279193" y="1423875"/>
            <a:ext cx="8353800" cy="31518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sz="2000" b="1"/>
              <a:t>Ongeoorloofd afwezig</a:t>
            </a:r>
            <a:br>
              <a:rPr lang="nl-NL" sz="2000"/>
            </a:br>
            <a:r>
              <a:rPr lang="nl-NL" sz="2000"/>
              <a:t>Voor elk gemist lesuur zal een leerling twee lesuren na moeten blijven. Dit wordt ingepland door de onderwijsassistent en kan de leerling terugvinden in het rooster op SOMToday.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sz="2000" b="1"/>
              <a:t>Herhaald </a:t>
            </a:r>
            <a:br>
              <a:rPr lang="nl-NL" sz="2000"/>
            </a:br>
            <a:r>
              <a:rPr lang="nl-NL" sz="2000"/>
              <a:t>Na 5 keer gaat er een brief naar huis en wordt u uitgenodigd voor een gesprek. Na 10 keer zal er weer een gesprek plaatsvinden en wordt er melding gedaan bij leerpicht.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510d31ede_0_178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Gele kaart</a:t>
            </a:r>
            <a:endParaRPr/>
          </a:p>
        </p:txBody>
      </p:sp>
      <p:sp>
        <p:nvSpPr>
          <p:cNvPr id="245" name="Google Shape;245;g37510d31ede_0_178"/>
          <p:cNvSpPr txBox="1">
            <a:spLocks noGrp="1"/>
          </p:cNvSpPr>
          <p:nvPr>
            <p:ph type="body" idx="3"/>
          </p:nvPr>
        </p:nvSpPr>
        <p:spPr>
          <a:xfrm>
            <a:off x="279194" y="1313900"/>
            <a:ext cx="8353800" cy="33429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sz="2200"/>
              <a:t>Leerling wordt uit de situatie gehaald om een kaart te halen. Incident wordt besproken met de docent en de leerlingcoördinator.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sz="2200"/>
              <a:t>Docent brengt ouder(s)/verzorger(s) op de hoogte.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sz="2200"/>
              <a:t>Leerling neemt de gele kaart mee naar huis en na ondertekening van ouder(s)/verzorger(s) geeft de leerling de kaart af bij de leerlingcoördinator.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7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7510d31ede_0_184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 b="1"/>
              <a:t>Verlofaanvraag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51" name="Google Shape;251;g37510d31ede_0_184"/>
          <p:cNvSpPr txBox="1"/>
          <p:nvPr/>
        </p:nvSpPr>
        <p:spPr>
          <a:xfrm>
            <a:off x="299506" y="1427750"/>
            <a:ext cx="8353800" cy="31707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2000" i="0" u="none" strike="noStrike" cap="none">
                <a:solidFill>
                  <a:schemeClr val="dk1"/>
                </a:solidFill>
              </a:rPr>
              <a:t>In zeer uitzonderlijke gevallen kan extra verlof aangevraagd worden. Alle aanvragen gaan via de leerling coördinator</a:t>
            </a:r>
            <a:endParaRPr sz="20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2000" b="1" i="0" u="none" strike="noStrike" cap="none">
                <a:solidFill>
                  <a:schemeClr val="dk1"/>
                </a:solidFill>
              </a:rPr>
              <a:t>Verlofaanvragen voor (minder dan) één dag</a:t>
            </a:r>
            <a:br>
              <a:rPr lang="nl-NL" sz="2000" i="0" u="none" strike="noStrike" cap="none">
                <a:solidFill>
                  <a:schemeClr val="dk1"/>
                </a:solidFill>
              </a:rPr>
            </a:br>
            <a:r>
              <a:rPr lang="nl-NL" sz="2000" i="0" u="none" strike="noStrike" cap="none">
                <a:solidFill>
                  <a:schemeClr val="dk1"/>
                </a:solidFill>
              </a:rPr>
              <a:t>Aanvraag vooraf via een e-mail </a:t>
            </a:r>
            <a:endParaRPr sz="20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2000" b="1" i="0" u="none" strike="noStrike" cap="none">
                <a:solidFill>
                  <a:schemeClr val="dk1"/>
                </a:solidFill>
              </a:rPr>
              <a:t>Verlofaanvragen voor meer dan één dag</a:t>
            </a:r>
            <a:br>
              <a:rPr lang="nl-NL" sz="2000" i="0" u="none" strike="noStrike" cap="none">
                <a:solidFill>
                  <a:schemeClr val="dk1"/>
                </a:solidFill>
              </a:rPr>
            </a:br>
            <a:r>
              <a:rPr lang="nl-NL" sz="2000" i="0" u="none" strike="noStrike" cap="none">
                <a:solidFill>
                  <a:schemeClr val="dk1"/>
                </a:solidFill>
              </a:rPr>
              <a:t>Verlof voor meer dan één dag dient aangevraagd te worden d.m.v. een officieel aanvraagformulier (zie website). De aanvraag wordt (ruim op tijd) vooraf ingediend bij de leerlingcoördinator.</a:t>
            </a:r>
            <a:endParaRPr sz="23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7510d31ede_0_190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Informatie</a:t>
            </a:r>
            <a:endParaRPr/>
          </a:p>
        </p:txBody>
      </p:sp>
      <p:sp>
        <p:nvSpPr>
          <p:cNvPr id="257" name="Google Shape;257;g37510d31ede_0_190"/>
          <p:cNvSpPr txBox="1">
            <a:spLocks noGrp="1"/>
          </p:cNvSpPr>
          <p:nvPr>
            <p:ph type="body" idx="3"/>
          </p:nvPr>
        </p:nvSpPr>
        <p:spPr>
          <a:xfrm>
            <a:off x="211023" y="1423887"/>
            <a:ext cx="83538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sz="1800"/>
              <a:t>Alle voorgaande informatie is ook op te zoeken op de schoolsite (en onderstaande link)</a:t>
            </a:r>
            <a:endParaRPr sz="1800" u="sng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u="sng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sz="1800" u="sng">
                <a:solidFill>
                  <a:schemeClr val="hlink"/>
                </a:solidFill>
                <a:hlinkClick r:id="rId3"/>
              </a:rPr>
              <a:t>https://www.stedelijkcollege.nl/henegouwenlaan/leerlingen/ik-heb-een-vraag-wat-nu/</a:t>
            </a: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sz="1800"/>
              <a:t>Schroom niet om vragen te stellen. Samen zorgen we voor een fijne school voor iedereen.</a:t>
            </a: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 sz="1800"/>
              <a:t>Mocht u nu al contact willen met mij, zoek mij dan na de presentatie even op. </a:t>
            </a: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c0d4518af_0_150"/>
          <p:cNvSpPr txBox="1"/>
          <p:nvPr/>
        </p:nvSpPr>
        <p:spPr>
          <a:xfrm>
            <a:off x="251459" y="426880"/>
            <a:ext cx="8178300" cy="4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nl-NL" sz="4400" b="1" i="0" u="none" strike="noStrike" cap="none">
                <a:solidFill>
                  <a:srgbClr val="009CDE"/>
                </a:solidFill>
                <a:latin typeface="Arial"/>
                <a:ea typeface="Arial"/>
                <a:cs typeface="Arial"/>
                <a:sym typeface="Arial"/>
              </a:rPr>
              <a:t>Leercoach als spil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Eerste aanspreekpunt voor leerlingen, ouder(s)/verzorger(s)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Vertrouwenspersoon klas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Leercoachgesprekken met de coachleerlingen: bewaken leerproces en sociaal-emotioneel functioneren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Mentoruur: studievaardigheden, motivatie, mindset, sociale vaardigheden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Overleg met leercoaches, leerlingcoördinator, teamcoach, vakdocenten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Leerlingdossiers beheren/bijhouden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Rapportvergaderingen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Driehoeksgesprekken: leercoach, leerling, ouder(s)/verzorger(s)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c0d4518af_0_154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Leercoach als spil</a:t>
            </a:r>
            <a:endParaRPr/>
          </a:p>
        </p:txBody>
      </p:sp>
      <p:sp>
        <p:nvSpPr>
          <p:cNvPr id="268" name="Google Shape;268;g37c0d4518af_0_154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Minicoaches</a:t>
            </a:r>
            <a:endParaRPr/>
          </a:p>
        </p:txBody>
      </p:sp>
      <p:sp>
        <p:nvSpPr>
          <p:cNvPr id="269" name="Google Shape;269;g37c0d4518af_0_154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Elke brugklas heeft twee minicoaches die de leercoaches helpen. Zo helpen ze met bepaalde coachlessen mee en zijn ze tijdens de TOP-weken aanwezig. Ze hebben ook gesprekken met de leerlingen en ze helpen de leerlingen op weg waar mogelijk is.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7c0d4518af_0_160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Leercoach als spil</a:t>
            </a:r>
            <a:endParaRPr/>
          </a:p>
        </p:txBody>
      </p:sp>
      <p:sp>
        <p:nvSpPr>
          <p:cNvPr id="275" name="Google Shape;275;g37c0d4518af_0_160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Hoe hebben wij contact?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Contact met overige personen?</a:t>
            </a:r>
            <a:endParaRPr/>
          </a:p>
        </p:txBody>
      </p:sp>
      <p:sp>
        <p:nvSpPr>
          <p:cNvPr id="276" name="Google Shape;276;g37c0d4518af_0_160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U kunt de leercoach van uw zoon/dochter het beste bereiken via de mail.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Mocht telefonisch contact of een persoonlijk gesprek wenselijk zijn, stuur dan een mailtje en dan maken we een afspraak.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Mocht u een vakdocent, leerlingcoördinator of teamcoach willen spreken, voor alle personeelsleden geldt: </a:t>
            </a:r>
            <a:r>
              <a:rPr lang="nl-NL" i="1" u="sng">
                <a:solidFill>
                  <a:schemeClr val="hlink"/>
                </a:solidFill>
                <a:hlinkClick r:id="rId3"/>
              </a:rPr>
              <a:t>voorletterachternaam@stedelijkcollege.nl</a:t>
            </a:r>
            <a:r>
              <a:rPr lang="nl-NL" b="1"/>
              <a:t>. </a:t>
            </a:r>
            <a:r>
              <a:rPr lang="nl-NL"/>
              <a:t>Je kunt ook via som een berichtje naar de desbetreffende medewerker sturen. </a:t>
            </a:r>
            <a:endParaRPr b="1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c0d4518af_0_171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Jaarplanning</a:t>
            </a:r>
            <a:endParaRPr/>
          </a:p>
        </p:txBody>
      </p:sp>
      <p:sp>
        <p:nvSpPr>
          <p:cNvPr id="282" name="Google Shape;282;g37c0d4518af_0_171"/>
          <p:cNvSpPr txBox="1">
            <a:spLocks noGrp="1"/>
          </p:cNvSpPr>
          <p:nvPr>
            <p:ph type="body" idx="2"/>
          </p:nvPr>
        </p:nvSpPr>
        <p:spPr>
          <a:xfrm>
            <a:off x="211022" y="1423887"/>
            <a:ext cx="33420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2 perioden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4 TOP-weken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4 driehoeksgesprekken</a:t>
            </a:r>
            <a:endParaRPr/>
          </a:p>
        </p:txBody>
      </p:sp>
      <p:sp>
        <p:nvSpPr>
          <p:cNvPr id="283" name="Google Shape;283;g37c0d4518af_0_171"/>
          <p:cNvSpPr txBox="1">
            <a:spLocks noGrp="1"/>
          </p:cNvSpPr>
          <p:nvPr>
            <p:ph type="body" idx="3"/>
          </p:nvPr>
        </p:nvSpPr>
        <p:spPr>
          <a:xfrm>
            <a:off x="3448195" y="1423887"/>
            <a:ext cx="51165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600"/>
              <a:buFont typeface="Arial"/>
              <a:buNone/>
            </a:pPr>
            <a:r>
              <a:rPr lang="nl-NL">
                <a:solidFill>
                  <a:srgbClr val="49403F"/>
                </a:solidFill>
              </a:rPr>
              <a:t>Een schooljaar bestaat uit twee perioden. Periode 2 start op 26 januari 2026. Aan het einde van periode 2 krijgen de leerlingen een rapport mee.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rgbClr val="49403F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rgbClr val="49403F"/>
              </a:buClr>
              <a:buSzPts val="1600"/>
              <a:buFont typeface="Arial"/>
              <a:buNone/>
            </a:pPr>
            <a:r>
              <a:rPr lang="nl-NL">
                <a:solidFill>
                  <a:srgbClr val="49403F"/>
                </a:solidFill>
              </a:rPr>
              <a:t>De TOP-weken vinden plaats in november, januari, maart en juni. Deze weken staan in het teken van </a:t>
            </a:r>
            <a:r>
              <a:rPr lang="nl-NL" i="1">
                <a:solidFill>
                  <a:srgbClr val="49403F"/>
                </a:solidFill>
              </a:rPr>
              <a:t>Toetsen Of Projecten. </a:t>
            </a:r>
            <a:r>
              <a:rPr lang="nl-NL">
                <a:solidFill>
                  <a:srgbClr val="49403F"/>
                </a:solidFill>
              </a:rPr>
              <a:t>Na de tweede en derde TOP-week komt het voorlopige schooladvies. Ook moeten de leerlingen aan het einde van het jaar een keuze maken uit Frans of Duits voor het tweede leerjaar.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rgbClr val="49403F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rgbClr val="49403F"/>
              </a:buClr>
              <a:buSzPts val="1600"/>
              <a:buFont typeface="Arial"/>
              <a:buNone/>
            </a:pPr>
            <a:r>
              <a:rPr lang="nl-NL">
                <a:solidFill>
                  <a:srgbClr val="49403F"/>
                </a:solidFill>
              </a:rPr>
              <a:t>Tijdens de driehoeksgesprekken gaat u tien minuten met uw zoon/dochter en de leercoach in gesprek.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rgbClr val="49403F"/>
              </a:buClr>
              <a:buSzPts val="1600"/>
              <a:buFont typeface="Arial"/>
              <a:buNone/>
            </a:pPr>
            <a:r>
              <a:rPr lang="nl-NL">
                <a:solidFill>
                  <a:srgbClr val="49403F"/>
                </a:solidFill>
              </a:rPr>
              <a:t>De leerling leidt het gesprek. Het eerste driehoeksgesprek is vanaf a.s. dinsdag 2 september.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7c0d4518af_0_177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Belangrijke data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37c0d4518af_0_177"/>
          <p:cNvSpPr txBox="1"/>
          <p:nvPr/>
        </p:nvSpPr>
        <p:spPr>
          <a:xfrm>
            <a:off x="311332" y="1414475"/>
            <a:ext cx="84696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Brugklaskamp - 1 oktober – 3 oktober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nl-N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Topweek 1 - 30 oktober t/m 5 november met evt. project/excursie op 6 en 7 november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7c0d4518af_0_182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Tweetalig</a:t>
            </a:r>
            <a:endParaRPr/>
          </a:p>
        </p:txBody>
      </p:sp>
      <p:sp>
        <p:nvSpPr>
          <p:cNvPr id="295" name="Google Shape;295;g37c0d4518af_0_182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Vakken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Workshops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Reizen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Kosten tto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296" name="Google Shape;296;g37c0d4518af_0_182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De vakken Geschiedenis (History), Aardrijkskunde (Geography), Biologie (Home economics &amp; Biology), Engels (English language) en Gym (Physical Education) worden in het Engels gegeven.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Phileas Fogg, theatergroep.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Rond april staat er een reis gepland. Verdere informatie volgt nog.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200,-, dit is inclusief brugklaskamp (100,-) en vrijwillige ouderbijdrage (80,-)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7cbdf0c6d_0_6"/>
          <p:cNvSpPr txBox="1">
            <a:spLocks noGrp="1"/>
          </p:cNvSpPr>
          <p:nvPr>
            <p:ph type="body" idx="1"/>
          </p:nvPr>
        </p:nvSpPr>
        <p:spPr>
          <a:xfrm>
            <a:off x="211023" y="5627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Wie is wie?</a:t>
            </a:r>
            <a:endParaRPr/>
          </a:p>
        </p:txBody>
      </p:sp>
      <p:pic>
        <p:nvPicPr>
          <p:cNvPr id="189" name="Google Shape;189;g377cbdf0c6d_0_6" title="afdeling mav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250" y="900779"/>
            <a:ext cx="5296061" cy="352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7c0d4518af_0_188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Ouderportaal en Somtoday</a:t>
            </a:r>
            <a:endParaRPr/>
          </a:p>
        </p:txBody>
      </p:sp>
      <p:sp>
        <p:nvSpPr>
          <p:cNvPr id="302" name="Google Shape;302;g37c0d4518af_0_188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Ouderportaal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/>
          </a:p>
          <a:p>
            <a:pPr marL="0" lvl="0" indent="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/>
          </a:p>
          <a:p>
            <a:pPr marL="0" lvl="0" indent="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/>
          </a:p>
          <a:p>
            <a:pPr marL="0" lvl="0" indent="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/>
          </a:p>
          <a:p>
            <a:pPr marL="0" lvl="0" indent="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Somtoday</a:t>
            </a:r>
            <a:endParaRPr/>
          </a:p>
        </p:txBody>
      </p:sp>
      <p:sp>
        <p:nvSpPr>
          <p:cNvPr id="303" name="Google Shape;303;g37c0d4518af_0_188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Met de inlogcode die u heeft gekregen kunt u via het ouderportaal bij Somtoday komen. Mochten er problemen zijn met de inlogcode, dan kunt u naar de administratie van school bellen. Op het ouderportaal kunt u zaken vinden, zoals verlofbrieven, bevorderingsnormen (momenteel nog de oude), de schoolgids, vakanties, lesvrije dagen en overige zaken.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Op Somtoday kunt u de cijfers, het rooster, de afwezigheid, het huiswerk en de geplande proefwerken zien. Daarnaast kunt u ook zien of uw kind te laat op school is geweest. Verder kunt u hier kort verlof aanvragen.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7c0d4518af_0_194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 b="1"/>
              <a:t>Huiswerk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309" name="Google Shape;309;g37c0d4518af_0_194"/>
          <p:cNvSpPr txBox="1"/>
          <p:nvPr/>
        </p:nvSpPr>
        <p:spPr>
          <a:xfrm>
            <a:off x="414338" y="1450119"/>
            <a:ext cx="6276900" cy="27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+/- 1 uur per dag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Ondersteuning door ouders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Regelmatig controleren SomToday/agenda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Spectrum – huiswerkbegeleiding op school mogelijk tegen kosten. Website: https://www.spectrumbrabant.nl/stedelijk-college/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Bijles van bovenbouwleerlingen: lijst beschikbare leerlingen op te vragen. Kosten 7,50 per uur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Plusuren en trainingsgroepen (info op de site, meeste vanaf einde topweek 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7c0d4518af_0_199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Huiswerk</a:t>
            </a:r>
            <a:endParaRPr/>
          </a:p>
        </p:txBody>
      </p:sp>
      <p:sp>
        <p:nvSpPr>
          <p:cNvPr id="315" name="Google Shape;315;g37c0d4518af_0_199"/>
          <p:cNvSpPr txBox="1">
            <a:spLocks noGrp="1"/>
          </p:cNvSpPr>
          <p:nvPr>
            <p:ph type="body" idx="2"/>
          </p:nvPr>
        </p:nvSpPr>
        <p:spPr>
          <a:xfrm>
            <a:off x="211022" y="1423887"/>
            <a:ext cx="30906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S.o.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Proefwerk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Inhalen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Bevorderingsnormen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316" name="Google Shape;316;g37c0d4518af_0_199"/>
          <p:cNvSpPr txBox="1">
            <a:spLocks noGrp="1"/>
          </p:cNvSpPr>
          <p:nvPr>
            <p:ph type="body" idx="3"/>
          </p:nvPr>
        </p:nvSpPr>
        <p:spPr>
          <a:xfrm>
            <a:off x="3155029" y="1423887"/>
            <a:ext cx="54099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Schriftelijke overhoring. Deze toets neemt slechts een deel van de les in beslag en telt over het algemeen minder vaak mee dan een proefwerk.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Deze toets duurt 45 minuten en kan plaatsvinden in de les, maar ook in de TOP-weken. Er zijn verschillende soorten s.o.’s en proefwerken. </a:t>
            </a:r>
            <a:endParaRPr b="1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 i="1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Als een leerling een proefwerk heeft gemist, moet er een afspraak gemaakt worden tussen de leerling en de betreffende vakdocent. Het initiatief hiervoor ligt bij de leerling.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l-NL"/>
              <a:t>De nieuwe bevorderingsnomen komen gedurende het jaar op de site te staan.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7c0d4518af_0_205"/>
          <p:cNvSpPr txBox="1">
            <a:spLocks noGrp="1"/>
          </p:cNvSpPr>
          <p:nvPr>
            <p:ph type="body" idx="1"/>
          </p:nvPr>
        </p:nvSpPr>
        <p:spPr>
          <a:xfrm>
            <a:off x="211023" y="423732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4400"/>
              <a:buNone/>
            </a:pPr>
            <a:r>
              <a:rPr lang="nl-NL"/>
              <a:t>Brugklaskamp</a:t>
            </a:r>
            <a:endParaRPr/>
          </a:p>
        </p:txBody>
      </p:sp>
      <p:sp>
        <p:nvSpPr>
          <p:cNvPr id="323" name="Google Shape;323;g37c0d4518af_0_205"/>
          <p:cNvSpPr txBox="1">
            <a:spLocks noGrp="1"/>
          </p:cNvSpPr>
          <p:nvPr>
            <p:ph type="body" idx="3"/>
          </p:nvPr>
        </p:nvSpPr>
        <p:spPr>
          <a:xfrm>
            <a:off x="2578900" y="1305287"/>
            <a:ext cx="57693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192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nl-NL">
                <a:solidFill>
                  <a:schemeClr val="dk1"/>
                </a:solidFill>
              </a:rPr>
              <a:t>Woensdag 1 oktober t/m vrijdag </a:t>
            </a:r>
            <a:r>
              <a:rPr lang="nl-NL"/>
              <a:t>3</a:t>
            </a:r>
            <a:r>
              <a:rPr lang="nl-NL">
                <a:solidFill>
                  <a:schemeClr val="dk1"/>
                </a:solidFill>
              </a:rPr>
              <a:t> oktober</a:t>
            </a:r>
            <a:endParaRPr>
              <a:solidFill>
                <a:schemeClr val="dk1"/>
              </a:solidFill>
            </a:endParaRPr>
          </a:p>
          <a:p>
            <a:pPr marL="457200" lvl="0" indent="-3301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>
                <a:solidFill>
                  <a:schemeClr val="dk1"/>
                </a:solidFill>
              </a:rPr>
              <a:t>Op de fiets → zorg voor een goede fiets en </a:t>
            </a:r>
            <a:r>
              <a:rPr lang="nl-NL" b="1">
                <a:solidFill>
                  <a:schemeClr val="dk1"/>
                </a:solidFill>
              </a:rPr>
              <a:t>geen</a:t>
            </a:r>
            <a:r>
              <a:rPr lang="nl-NL">
                <a:solidFill>
                  <a:schemeClr val="dk1"/>
                </a:solidFill>
              </a:rPr>
              <a:t> fatbike!</a:t>
            </a:r>
            <a:endParaRPr>
              <a:solidFill>
                <a:schemeClr val="dk1"/>
              </a:solidFill>
            </a:endParaRPr>
          </a:p>
          <a:p>
            <a:pPr marL="457200" lvl="0" indent="-3301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>
                <a:solidFill>
                  <a:schemeClr val="dk1"/>
                </a:solidFill>
              </a:rPr>
              <a:t>Locatie </a:t>
            </a:r>
            <a:r>
              <a:rPr lang="nl-NL"/>
              <a:t>Zonnewende in Sint-Michielsgestel </a:t>
            </a:r>
            <a:endParaRPr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sz="1800">
                <a:solidFill>
                  <a:srgbClr val="49403F"/>
                </a:solidFill>
              </a:rPr>
              <a:t>●</a:t>
            </a:r>
            <a:r>
              <a:rPr lang="nl-NL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Website Zonnewende</a:t>
            </a:r>
            <a:endParaRPr/>
          </a:p>
          <a:p>
            <a:pPr marL="457200" lvl="0" indent="-3301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>
                <a:solidFill>
                  <a:schemeClr val="dk1"/>
                </a:solidFill>
              </a:rPr>
              <a:t>Bijdrage €1</a:t>
            </a:r>
            <a:r>
              <a:rPr lang="nl-NL"/>
              <a:t>1</a:t>
            </a:r>
            <a:r>
              <a:rPr lang="nl-NL">
                <a:solidFill>
                  <a:schemeClr val="dk1"/>
                </a:solidFill>
              </a:rPr>
              <a:t>0,- aparte factuur</a:t>
            </a:r>
            <a:endParaRPr>
              <a:solidFill>
                <a:schemeClr val="dk1"/>
              </a:solidFill>
            </a:endParaRPr>
          </a:p>
          <a:p>
            <a:pPr marL="457200" lvl="0" indent="-3301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>
                <a:solidFill>
                  <a:schemeClr val="dk1"/>
                </a:solidFill>
              </a:rPr>
              <a:t>Bijzonderheden kamp invullen op: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324" name="Google Shape;324;g37c0d4518af_0_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50" y="1475775"/>
            <a:ext cx="1999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37c0d4518af_0_2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7525" y="2814100"/>
            <a:ext cx="1709675" cy="17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7c0d4518af_0_213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Gesprekspartners gevraagd!</a:t>
            </a:r>
            <a:endParaRPr/>
          </a:p>
        </p:txBody>
      </p:sp>
      <p:sp>
        <p:nvSpPr>
          <p:cNvPr id="331" name="Google Shape;331;g37c0d4518af_0_213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Meedenken 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Betrokken 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Positief kritisch 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nl-NL"/>
              <a:t>Direct contact ?</a:t>
            </a:r>
            <a:endParaRPr/>
          </a:p>
        </p:txBody>
      </p:sp>
      <p:sp>
        <p:nvSpPr>
          <p:cNvPr id="332" name="Google Shape;332;g37c0d4518af_0_213"/>
          <p:cNvSpPr txBox="1">
            <a:spLocks noGrp="1"/>
          </p:cNvSpPr>
          <p:nvPr>
            <p:ph type="body" idx="3"/>
          </p:nvPr>
        </p:nvSpPr>
        <p:spPr>
          <a:xfrm>
            <a:off x="2778430" y="1423823"/>
            <a:ext cx="5556000" cy="3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lang="nl-NL">
                <a:solidFill>
                  <a:srgbClr val="0070C0"/>
                </a:solidFill>
              </a:rPr>
              <a:t>Resonansgroepen</a:t>
            </a:r>
            <a:endParaRPr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sz="1200"/>
              <a:t>Deze groep bestaat uit een aantal ouders en de teamcoach van de betreffende afdeling.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sz="1200"/>
              <a:t>Een aantal malen per jaar (2) komt de resonansgroep, per afdeling, voor overleg bij elkaar.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sz="1200"/>
              <a:t>Op deze manier voeren we geregeld constructief overleg tussen vertegenwoordigers van ouders en de schoolleiding.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sz="1200"/>
              <a:t>Tijdens de bijeenkomsten van ongeveer anderhalf uur wordt de dagelijkse gang van zaken in de afdeling besproken, wisselen we ervaringen uit en voorzien de ouders ons van feedback en feedforward.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lang="nl-NL" sz="1200">
                <a:solidFill>
                  <a:srgbClr val="0070C0"/>
                </a:solidFill>
              </a:rPr>
              <a:t>Wij zoeken voor onze afdeling nog nieuwe leden!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sz="1200"/>
              <a:t>Heeft u interesse?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sz="1200"/>
              <a:t>Meld u aan via: njansen@stedelijkcollege.nl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g37c0d4518af_0_219"/>
          <p:cNvGrpSpPr/>
          <p:nvPr/>
        </p:nvGrpSpPr>
        <p:grpSpPr>
          <a:xfrm>
            <a:off x="941506" y="71171"/>
            <a:ext cx="3629254" cy="3202343"/>
            <a:chOff x="17258" y="129404"/>
            <a:chExt cx="4839005" cy="4269791"/>
          </a:xfrm>
        </p:grpSpPr>
        <p:grpSp>
          <p:nvGrpSpPr>
            <p:cNvPr id="338" name="Google Shape;338;g37c0d4518af_0_219"/>
            <p:cNvGrpSpPr/>
            <p:nvPr/>
          </p:nvGrpSpPr>
          <p:grpSpPr>
            <a:xfrm>
              <a:off x="17258" y="129404"/>
              <a:ext cx="4839005" cy="4269791"/>
              <a:chOff x="0" y="0"/>
              <a:chExt cx="9144000" cy="6858000"/>
            </a:xfrm>
          </p:grpSpPr>
          <p:cxnSp>
            <p:nvCxnSpPr>
              <p:cNvPr id="339" name="Google Shape;339;g37c0d4518af_0_219"/>
              <p:cNvCxnSpPr/>
              <p:nvPr/>
            </p:nvCxnSpPr>
            <p:spPr>
              <a:xfrm>
                <a:off x="4960189" y="86264"/>
                <a:ext cx="8700" cy="6771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9AD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340" name="Google Shape;340;g37c0d4518af_0_219" descr="beeld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1" name="Google Shape;341;g37c0d4518af_0_219" descr="masker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2" name="Google Shape;342;g37c0d4518af_0_219"/>
              <p:cNvSpPr txBox="1"/>
              <p:nvPr/>
            </p:nvSpPr>
            <p:spPr>
              <a:xfrm>
                <a:off x="444500" y="2908300"/>
                <a:ext cx="64644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rPr lang="nl-NL" sz="2700" b="0" i="0" u="none" strike="noStrike" cap="non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OUDERRAAD</a:t>
                </a:r>
                <a:endParaRPr sz="27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343" name="Google Shape;343;g37c0d4518af_0_2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013" y="3114137"/>
              <a:ext cx="4730743" cy="4570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4" name="Google Shape;344;g37c0d4518af_0_2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6793" y="2652485"/>
            <a:ext cx="3633388" cy="240043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7c0d4518af_0_219"/>
          <p:cNvSpPr/>
          <p:nvPr/>
        </p:nvSpPr>
        <p:spPr>
          <a:xfrm>
            <a:off x="932719" y="2916677"/>
            <a:ext cx="60600" cy="50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37c0d4518af_0_219"/>
          <p:cNvSpPr/>
          <p:nvPr/>
        </p:nvSpPr>
        <p:spPr>
          <a:xfrm>
            <a:off x="941506" y="2282006"/>
            <a:ext cx="35940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g37c0d4518af_0_2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01527" y="71171"/>
            <a:ext cx="3533759" cy="243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37c0d4518af_0_2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01527" y="2655162"/>
            <a:ext cx="3447206" cy="243657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37c0d4518af_0_219"/>
          <p:cNvSpPr/>
          <p:nvPr/>
        </p:nvSpPr>
        <p:spPr>
          <a:xfrm>
            <a:off x="4609727" y="2167387"/>
            <a:ext cx="3625500" cy="47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37c0d4518af_0_219"/>
          <p:cNvSpPr/>
          <p:nvPr/>
        </p:nvSpPr>
        <p:spPr>
          <a:xfrm>
            <a:off x="941506" y="4832949"/>
            <a:ext cx="7207200" cy="2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g37c0d4518af_0_2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7251" y="4847897"/>
            <a:ext cx="7345244" cy="278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 txBox="1">
            <a:spLocks noGrp="1"/>
          </p:cNvSpPr>
          <p:nvPr>
            <p:ph type="body" idx="1"/>
          </p:nvPr>
        </p:nvSpPr>
        <p:spPr>
          <a:xfrm>
            <a:off x="211023" y="5627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Wie is wie?</a:t>
            </a:r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body" idx="4294967295"/>
          </p:nvPr>
        </p:nvSpPr>
        <p:spPr>
          <a:xfrm>
            <a:off x="354775" y="1449600"/>
            <a:ext cx="71790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nl-NL" sz="1750" b="1"/>
              <a:t>Coaches (t)mavo/(t)havo</a:t>
            </a:r>
            <a:endParaRPr sz="175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r>
              <a:rPr lang="nl-NL" sz="1750"/>
              <a:t>TM1A						Christine Thon</a:t>
            </a:r>
            <a:endParaRPr sz="1750"/>
          </a:p>
          <a:p>
            <a:pPr marL="2743200" lvl="0" indent="45720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r>
              <a:rPr lang="nl-NL" sz="1750"/>
              <a:t>Jens Damen	</a:t>
            </a:r>
            <a:endParaRPr sz="1750"/>
          </a:p>
          <a:p>
            <a:pPr marL="2743200" lvl="0" indent="45720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r>
              <a:rPr lang="nl-NL" sz="1750"/>
              <a:t>					</a:t>
            </a:r>
            <a:endParaRPr sz="175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r>
              <a:rPr lang="nl-NL" sz="1750"/>
              <a:t>M1B							Eloy Verberkt</a:t>
            </a:r>
            <a:endParaRPr sz="1750"/>
          </a:p>
          <a:p>
            <a:pPr marL="2743200" lvl="0" indent="45720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r>
              <a:rPr lang="nl-NL" sz="1750"/>
              <a:t>Maud Guitjens</a:t>
            </a:r>
            <a:endParaRPr sz="1750"/>
          </a:p>
          <a:p>
            <a:pPr marL="2743200" lvl="0" indent="45720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endParaRPr sz="175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r>
              <a:rPr lang="nl-NL" sz="1750"/>
              <a:t>M1C						Jessica Nabbe</a:t>
            </a:r>
            <a:endParaRPr sz="1750"/>
          </a:p>
          <a:p>
            <a:pPr marL="2743200" lvl="0" indent="45720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r>
              <a:rPr lang="nl-NL" sz="1750"/>
              <a:t>Cécile Bredow</a:t>
            </a:r>
            <a:endParaRPr sz="1750"/>
          </a:p>
          <a:p>
            <a:pPr marL="2743200" lvl="0" indent="45720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endParaRPr sz="175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r>
              <a:rPr lang="nl-NL" sz="1750"/>
              <a:t>M1D						Ramon Verbakel </a:t>
            </a:r>
            <a:endParaRPr sz="175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533"/>
              <a:buNone/>
            </a:pPr>
            <a:r>
              <a:rPr lang="nl-NL" sz="1750" b="0"/>
              <a:t>        </a:t>
            </a:r>
            <a:r>
              <a:rPr lang="nl-NL" sz="1750"/>
              <a:t>	</a:t>
            </a:r>
            <a:r>
              <a:rPr lang="nl-NL" sz="1750" b="0"/>
              <a:t>	</a:t>
            </a:r>
            <a:endParaRPr sz="175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750"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510d31ede_0_415"/>
          <p:cNvSpPr txBox="1">
            <a:spLocks noGrp="1"/>
          </p:cNvSpPr>
          <p:nvPr>
            <p:ph type="body" idx="1"/>
          </p:nvPr>
        </p:nvSpPr>
        <p:spPr>
          <a:xfrm>
            <a:off x="211023" y="5627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Vrijwillige ouderbijdrage </a:t>
            </a:r>
            <a:endParaRPr/>
          </a:p>
        </p:txBody>
      </p:sp>
      <p:sp>
        <p:nvSpPr>
          <p:cNvPr id="201" name="Google Shape;201;g37510d31ede_0_415"/>
          <p:cNvSpPr txBox="1">
            <a:spLocks noGrp="1"/>
          </p:cNvSpPr>
          <p:nvPr>
            <p:ph type="body" idx="4294967295"/>
          </p:nvPr>
        </p:nvSpPr>
        <p:spPr>
          <a:xfrm>
            <a:off x="425250" y="1614025"/>
            <a:ext cx="71790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700"/>
              <a:t>Binnen-en buitenschools leren</a:t>
            </a:r>
            <a:endParaRPr sz="170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700"/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700"/>
              <a:t>Eindejaarsviering</a:t>
            </a:r>
            <a:endParaRPr sz="17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700"/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700"/>
              <a:t>Klassenuitje</a:t>
            </a:r>
            <a:endParaRPr sz="17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700"/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NL" sz="1700"/>
              <a:t>Burgerschapsactiviteiten</a:t>
            </a:r>
            <a:endParaRPr sz="1700"/>
          </a:p>
          <a:p>
            <a:pPr marL="0" lvl="0" indent="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3200"/>
              <a:buNone/>
            </a:pPr>
            <a:endParaRPr sz="17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b16c9ca8c_8_0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/>
              <a:t>Coördinator leerlingzaken</a:t>
            </a:r>
            <a:endParaRPr/>
          </a:p>
        </p:txBody>
      </p:sp>
      <p:sp>
        <p:nvSpPr>
          <p:cNvPr id="207" name="Google Shape;207;g2fb16c9ca8c_8_0"/>
          <p:cNvSpPr txBox="1">
            <a:spLocks noGrp="1"/>
          </p:cNvSpPr>
          <p:nvPr>
            <p:ph type="body" idx="4294967295"/>
          </p:nvPr>
        </p:nvSpPr>
        <p:spPr>
          <a:xfrm>
            <a:off x="578650" y="1607475"/>
            <a:ext cx="50133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</a:pPr>
            <a:r>
              <a:rPr lang="nl-NL" sz="1800"/>
              <a:t>Naoual Abdellaoui</a:t>
            </a:r>
            <a:endParaRPr sz="180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</a:pPr>
            <a:r>
              <a:rPr lang="nl-NL" sz="1800"/>
              <a:t>Voor alle vragen over leerlingzaken</a:t>
            </a:r>
            <a:endParaRPr sz="180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</a:pPr>
            <a:r>
              <a:rPr lang="nl-NL" sz="1800"/>
              <a:t>E-mailadres:                                    nabdellaoui</a:t>
            </a:r>
            <a:r>
              <a:rPr lang="nl-NL" sz="1800" u="sng">
                <a:solidFill>
                  <a:schemeClr val="hlink"/>
                </a:solidFill>
                <a:hlinkClick r:id="rId3"/>
              </a:rPr>
              <a:t>@stedelijkcollege.nl</a:t>
            </a: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endParaRPr sz="1800"/>
          </a:p>
        </p:txBody>
      </p:sp>
      <p:pic>
        <p:nvPicPr>
          <p:cNvPr id="208" name="Google Shape;208;g2fb16c9ca8c_8_0" descr="Overheidsinvloed versus individu: socialisme en liberalis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9775" y="1348700"/>
            <a:ext cx="3896800" cy="31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7510d31ede_0_147"/>
          <p:cNvSpPr txBox="1">
            <a:spLocks noGrp="1"/>
          </p:cNvSpPr>
          <p:nvPr>
            <p:ph type="body" idx="1"/>
          </p:nvPr>
        </p:nvSpPr>
        <p:spPr>
          <a:xfrm>
            <a:off x="211023" y="592352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94D3"/>
              </a:buClr>
              <a:buSzPts val="3600"/>
              <a:buFont typeface="Arial"/>
              <a:buNone/>
            </a:pPr>
            <a:r>
              <a:rPr lang="nl-NL" sz="3200">
                <a:solidFill>
                  <a:srgbClr val="3F94D3"/>
                </a:solidFill>
              </a:rPr>
              <a:t>Coördinator leerlingzaken  </a:t>
            </a:r>
            <a:endParaRPr sz="4000"/>
          </a:p>
        </p:txBody>
      </p:sp>
      <p:sp>
        <p:nvSpPr>
          <p:cNvPr id="214" name="Google Shape;214;g37510d31ede_0_147"/>
          <p:cNvSpPr txBox="1">
            <a:spLocks noGrp="1"/>
          </p:cNvSpPr>
          <p:nvPr>
            <p:ph type="body" idx="2"/>
          </p:nvPr>
        </p:nvSpPr>
        <p:spPr>
          <a:xfrm>
            <a:off x="300900" y="1338537"/>
            <a:ext cx="85422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3333"/>
              <a:buFont typeface="Calibri"/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7510d31ede_0_147"/>
          <p:cNvSpPr txBox="1">
            <a:spLocks noGrp="1"/>
          </p:cNvSpPr>
          <p:nvPr>
            <p:ph type="body" idx="3"/>
          </p:nvPr>
        </p:nvSpPr>
        <p:spPr>
          <a:xfrm>
            <a:off x="300900" y="1496075"/>
            <a:ext cx="8074200" cy="30486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79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nl-NL" sz="1700"/>
              <a:t>Wegwijzer voor leerlingen &amp; ouders </a:t>
            </a:r>
            <a:endParaRPr sz="1700"/>
          </a:p>
          <a:p>
            <a:pPr marL="285750" lvl="0" indent="-18415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700"/>
          </a:p>
          <a:p>
            <a:pPr marL="285750" lvl="0" indent="-27940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nl-NL" sz="1700"/>
              <a:t>Zorgondersteuning voor de leercoaches </a:t>
            </a:r>
            <a:endParaRPr sz="1700"/>
          </a:p>
          <a:p>
            <a:pPr marL="7429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700"/>
              <a:t>- Leercoach is eerste aanspreekpunt</a:t>
            </a:r>
            <a:endParaRPr sz="1700"/>
          </a:p>
          <a:p>
            <a:pPr marL="7429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700"/>
              <a:t>- Werkt ook samen met het ondersteuningsteam </a:t>
            </a:r>
            <a:endParaRPr sz="1700"/>
          </a:p>
          <a:p>
            <a:pPr marL="7429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700"/>
              <a:t>- Wekelijks overleg met de leercoaches </a:t>
            </a:r>
            <a:endParaRPr sz="1700"/>
          </a:p>
          <a:p>
            <a:pPr marL="7429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700"/>
              <a:t>- Contact met externen </a:t>
            </a:r>
            <a:endParaRPr sz="1700"/>
          </a:p>
          <a:p>
            <a:pPr marL="285750" lvl="0" indent="-18415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700"/>
          </a:p>
          <a:p>
            <a:pPr marL="285750" lvl="0" indent="-27940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nl-NL" sz="1700"/>
              <a:t>Overzicht verzuimregistratie (te laat, ziek, spijbelen etc.) met ondersteuning van onderwijsassistent (Ayse Kilic)</a:t>
            </a:r>
            <a:endParaRPr sz="17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700"/>
          </a:p>
          <a:p>
            <a:pPr marL="285750" lvl="0" indent="-27940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nl-NL" sz="1700"/>
              <a:t>Gedragsregistratie (verwijderd uit de les, gele kaart, onacceptabel gedrag, pesten)</a:t>
            </a:r>
            <a:endParaRPr sz="17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285750" lvl="0" indent="-18415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510d31ede_0_154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 b="1"/>
              <a:t>Schoolregels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21" name="Google Shape;221;g37510d31ede_0_154"/>
          <p:cNvSpPr txBox="1"/>
          <p:nvPr/>
        </p:nvSpPr>
        <p:spPr>
          <a:xfrm>
            <a:off x="211027" y="1363775"/>
            <a:ext cx="8223000" cy="32940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i="0" u="none" strike="noStrike" cap="none">
              <a:solidFill>
                <a:schemeClr val="dk1"/>
              </a:solidFill>
            </a:endParaRPr>
          </a:p>
          <a:p>
            <a:pPr marL="914400" marR="0" lvl="1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nl-NL" sz="2200" i="0" u="none" strike="noStrike" cap="none">
                <a:solidFill>
                  <a:schemeClr val="dk1"/>
                </a:solidFill>
              </a:rPr>
              <a:t>Leerjaar 1 t/m 3 blijven op het schoolterrein</a:t>
            </a:r>
            <a:endParaRPr sz="2000" i="0" u="none" strike="noStrike" cap="none">
              <a:solidFill>
                <a:schemeClr val="dk1"/>
              </a:solidFill>
            </a:endParaRPr>
          </a:p>
          <a:p>
            <a:pPr marL="914400" marR="0" lvl="1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nl-NL" sz="2200" i="0" u="none" strike="noStrike" cap="none">
                <a:solidFill>
                  <a:schemeClr val="dk1"/>
                </a:solidFill>
              </a:rPr>
              <a:t>Rook/vape-vrije school</a:t>
            </a:r>
            <a:endParaRPr sz="2200" i="0" u="none" strike="noStrike" cap="none">
              <a:solidFill>
                <a:schemeClr val="dk1"/>
              </a:solidFill>
            </a:endParaRPr>
          </a:p>
          <a:p>
            <a:pPr marL="914400" marR="0" lvl="1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nl-NL" sz="2200" i="0" u="none" strike="noStrike" cap="none">
                <a:solidFill>
                  <a:schemeClr val="dk1"/>
                </a:solidFill>
              </a:rPr>
              <a:t>Pauzes worden gehouden op leerpleinen, schoolplein en aula</a:t>
            </a:r>
            <a:endParaRPr sz="2000" i="0" u="none" strike="noStrike" cap="none">
              <a:solidFill>
                <a:schemeClr val="dk1"/>
              </a:solidFill>
            </a:endParaRPr>
          </a:p>
          <a:p>
            <a:pPr marL="914400" marR="0" lvl="1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nl-NL" sz="2200" i="0" u="none" strike="noStrike" cap="none">
                <a:solidFill>
                  <a:schemeClr val="dk1"/>
                </a:solidFill>
              </a:rPr>
              <a:t>Telefoonvrije school “thuis of in de kluis”</a:t>
            </a:r>
            <a:endParaRPr sz="2000" i="0" u="none" strike="noStrike" cap="none">
              <a:solidFill>
                <a:schemeClr val="dk1"/>
              </a:solidFill>
            </a:endParaRPr>
          </a:p>
          <a:p>
            <a:pPr marL="914400" marR="0" lvl="1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nl-NL" sz="2200" i="0" u="none" strike="noStrike" cap="none">
                <a:solidFill>
                  <a:schemeClr val="dk1"/>
                </a:solidFill>
              </a:rPr>
              <a:t>Beschikbaar voor school tot half 5</a:t>
            </a:r>
            <a:endParaRPr sz="2200" i="0" u="none" strike="noStrike" cap="none">
              <a:solidFill>
                <a:schemeClr val="dk1"/>
              </a:solidFill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200" i="1" u="none" strike="noStrike" cap="none">
              <a:solidFill>
                <a:schemeClr val="dk1"/>
              </a:solidFill>
            </a:endParaRPr>
          </a:p>
          <a:p>
            <a:pPr marL="914400" marR="0" lvl="1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nl-NL" sz="2200" i="1" u="none" strike="noStrike" cap="none">
                <a:solidFill>
                  <a:schemeClr val="dk1"/>
                </a:solidFill>
              </a:rPr>
              <a:t>Altijd een leesboek bij je hebben</a:t>
            </a:r>
            <a:endParaRPr sz="2200" i="1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1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510d31ede_0_160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 b="1"/>
              <a:t>Ziekmelden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27" name="Google Shape;227;g37510d31ede_0_160"/>
          <p:cNvSpPr txBox="1"/>
          <p:nvPr/>
        </p:nvSpPr>
        <p:spPr>
          <a:xfrm>
            <a:off x="211027" y="1363775"/>
            <a:ext cx="8353800" cy="33555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2000" b="1" i="0" u="none" strike="noStrike" cap="none">
                <a:solidFill>
                  <a:schemeClr val="dk1"/>
                </a:solidFill>
              </a:rPr>
              <a:t>Ziek thuis   </a:t>
            </a:r>
            <a:br>
              <a:rPr lang="nl-NL" sz="2000" i="0" u="none" strike="noStrike" cap="none">
                <a:solidFill>
                  <a:schemeClr val="dk1"/>
                </a:solidFill>
              </a:rPr>
            </a:br>
            <a:r>
              <a:rPr lang="nl-NL" sz="2000" i="0" u="none" strike="noStrike" cap="none">
                <a:solidFill>
                  <a:schemeClr val="dk1"/>
                </a:solidFill>
              </a:rPr>
              <a:t>Door ouder(s)/verzorger(s) tussen 08.00-10.00 uur telefonisch doorgeven (040-264 59 92). </a:t>
            </a:r>
            <a:endParaRPr sz="20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2000" b="1" i="0" u="none" strike="noStrike" cap="none">
                <a:solidFill>
                  <a:schemeClr val="dk1"/>
                </a:solidFill>
              </a:rPr>
              <a:t>Ziek tijdens lesdag</a:t>
            </a:r>
            <a:br>
              <a:rPr lang="nl-NL" sz="2000" i="0" u="none" strike="noStrike" cap="none">
                <a:solidFill>
                  <a:schemeClr val="dk1"/>
                </a:solidFill>
              </a:rPr>
            </a:br>
            <a:r>
              <a:rPr lang="nl-NL" sz="2000" i="0" u="none" strike="noStrike" cap="none">
                <a:solidFill>
                  <a:schemeClr val="dk1"/>
                </a:solidFill>
              </a:rPr>
              <a:t>Leerling meldt zich bij de onderwijsassistent. Deze zal contact met thuis opnemen en samen wordt besloten of het beter is om naar huis te gaan.</a:t>
            </a:r>
            <a:endParaRPr sz="20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2000" b="1" i="0" u="none" strike="noStrike" cap="none">
                <a:solidFill>
                  <a:schemeClr val="dk1"/>
                </a:solidFill>
              </a:rPr>
              <a:t>Regelmatig verzuim</a:t>
            </a:r>
            <a:br>
              <a:rPr lang="nl-NL" sz="2000" i="0" u="none" strike="noStrike" cap="none">
                <a:solidFill>
                  <a:schemeClr val="dk1"/>
                </a:solidFill>
              </a:rPr>
            </a:br>
            <a:r>
              <a:rPr lang="nl-NL" sz="2000" i="0" u="none" strike="noStrike" cap="none">
                <a:solidFill>
                  <a:schemeClr val="dk1"/>
                </a:solidFill>
              </a:rPr>
              <a:t>Bij regelmatig ziekteverzuim wordt dit besproken  Bij aanhoudend ziekteverzuim wordt de GGD ingeschakeld. GGD zal dan contact opnemen met thuis.  </a:t>
            </a:r>
            <a:br>
              <a:rPr lang="nl-NL" sz="1200" i="0" u="none" strike="noStrike" cap="none">
                <a:solidFill>
                  <a:schemeClr val="dk1"/>
                </a:solidFill>
              </a:rPr>
            </a:br>
            <a:endParaRPr sz="12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510d31ede_0_166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nl-NL" b="1"/>
              <a:t>Te laat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33" name="Google Shape;233;g37510d31ede_0_166"/>
          <p:cNvSpPr txBox="1"/>
          <p:nvPr/>
        </p:nvSpPr>
        <p:spPr>
          <a:xfrm>
            <a:off x="83417" y="1392175"/>
            <a:ext cx="8550300" cy="29706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700" i="0" u="none" strike="noStrike" cap="none">
                <a:solidFill>
                  <a:schemeClr val="dk1"/>
                </a:solidFill>
              </a:rPr>
              <a:t>Wanneer een leerling te laat komt moet hij/zij zich de volgende dag melden vóór 08.00 uur bij de onderwijsassistent.</a:t>
            </a:r>
            <a:endParaRPr sz="17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700" b="1" i="0" u="none" strike="noStrike" cap="none">
                <a:solidFill>
                  <a:schemeClr val="dk1"/>
                </a:solidFill>
              </a:rPr>
              <a:t>Joker</a:t>
            </a:r>
            <a:br>
              <a:rPr lang="nl-NL" sz="1700" i="0" u="none" strike="noStrike" cap="none">
                <a:solidFill>
                  <a:schemeClr val="dk1"/>
                </a:solidFill>
              </a:rPr>
            </a:br>
            <a:r>
              <a:rPr lang="nl-NL" sz="1700" i="0" u="none" strike="noStrike" cap="none">
                <a:solidFill>
                  <a:schemeClr val="dk1"/>
                </a:solidFill>
              </a:rPr>
              <a:t>Een leerling kan 2 x per jaar een joker inzetten. Dit dient de leerling zelf te regelen bij de onderwijsassistent. </a:t>
            </a:r>
            <a:endParaRPr sz="17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700" b="1" i="0" u="none" strike="noStrike" cap="none">
                <a:solidFill>
                  <a:schemeClr val="dk1"/>
                </a:solidFill>
              </a:rPr>
              <a:t>Niet gemeld</a:t>
            </a:r>
            <a:endParaRPr sz="17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700" i="0" u="none" strike="noStrike" cap="none">
                <a:solidFill>
                  <a:schemeClr val="dk1"/>
                </a:solidFill>
              </a:rPr>
              <a:t>Wanneer een leerling zich niet meldt, blijft de melding openstaan. </a:t>
            </a:r>
            <a:endParaRPr sz="17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700" i="0" u="none" strike="noStrike" cap="none">
                <a:solidFill>
                  <a:schemeClr val="dk1"/>
                </a:solidFill>
              </a:rPr>
              <a:t>Consequentie = volgende dag alsnog melden en daarnaast moet de leerling nablijven. </a:t>
            </a:r>
            <a:endParaRPr sz="17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700" b="1" i="0" u="none" strike="noStrike" cap="none">
                <a:solidFill>
                  <a:schemeClr val="dk1"/>
                </a:solidFill>
              </a:rPr>
              <a:t>Herhaald te laat</a:t>
            </a:r>
            <a:br>
              <a:rPr lang="nl-NL" sz="1700" i="0" u="none" strike="noStrike" cap="none">
                <a:solidFill>
                  <a:schemeClr val="dk1"/>
                </a:solidFill>
              </a:rPr>
            </a:br>
            <a:r>
              <a:rPr lang="nl-NL" sz="1700" i="0" u="none" strike="noStrike" cap="none">
                <a:solidFill>
                  <a:schemeClr val="dk1"/>
                </a:solidFill>
              </a:rPr>
              <a:t>Bij herhaald te laat worden ouder(s)/verzorger(s) geïnformeerd over de vervolgstappen. Na 10 x te laat zal leerplicht betrokken worden. </a:t>
            </a:r>
            <a:endParaRPr sz="17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5E514D"/>
      </a:dk1>
      <a:lt1>
        <a:srgbClr val="FFFFFF"/>
      </a:lt1>
      <a:dk2>
        <a:srgbClr val="009CDE"/>
      </a:dk2>
      <a:lt2>
        <a:srgbClr val="FFFFFF"/>
      </a:lt2>
      <a:accent1>
        <a:srgbClr val="009CD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Aangepast 1">
      <a:dk1>
        <a:srgbClr val="5E514D"/>
      </a:dk1>
      <a:lt1>
        <a:srgbClr val="FFFFFF"/>
      </a:lt1>
      <a:dk2>
        <a:srgbClr val="009CDE"/>
      </a:dk2>
      <a:lt2>
        <a:srgbClr val="FFFFFF"/>
      </a:lt2>
      <a:accent1>
        <a:srgbClr val="009CD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Aangepast 1">
      <a:dk1>
        <a:srgbClr val="5E514D"/>
      </a:dk1>
      <a:lt1>
        <a:srgbClr val="FFFFFF"/>
      </a:lt1>
      <a:dk2>
        <a:srgbClr val="009CDE"/>
      </a:dk2>
      <a:lt2>
        <a:srgbClr val="FFFFFF"/>
      </a:lt2>
      <a:accent1>
        <a:srgbClr val="009CD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A09C7DCAB414F9A4545914E4C6D66" ma:contentTypeVersion="13" ma:contentTypeDescription="Een nieuw document maken." ma:contentTypeScope="" ma:versionID="b102c36a8a8e382f39186efc2eb523e7">
  <xsd:schema xmlns:xsd="http://www.w3.org/2001/XMLSchema" xmlns:xs="http://www.w3.org/2001/XMLSchema" xmlns:p="http://schemas.microsoft.com/office/2006/metadata/properties" xmlns:ns2="b8a807c5-9d3f-41b7-b786-9e5c2f945bc8" xmlns:ns3="f076317d-e514-4124-b144-cf07a3bfa54b" targetNamespace="http://schemas.microsoft.com/office/2006/metadata/properties" ma:root="true" ma:fieldsID="28205ea7ce31c986baaddeda6387053b" ns2:_="" ns3:_="">
    <xsd:import namespace="b8a807c5-9d3f-41b7-b786-9e5c2f945bc8"/>
    <xsd:import namespace="f076317d-e514-4124-b144-cf07a3bfa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807c5-9d3f-41b7-b786-9e5c2f945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0fc0675-3574-405d-b090-b60adf9e39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6317d-e514-4124-b144-cf07a3bfa54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fae992-8412-4766-a5ee-dc313c59b280}" ma:internalName="TaxCatchAll" ma:showField="CatchAllData" ma:web="f076317d-e514-4124-b144-cf07a3bfa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a807c5-9d3f-41b7-b786-9e5c2f945bc8">
      <Terms xmlns="http://schemas.microsoft.com/office/infopath/2007/PartnerControls"/>
    </lcf76f155ced4ddcb4097134ff3c332f>
    <TaxCatchAll xmlns="f076317d-e514-4124-b144-cf07a3bfa54b" xsi:nil="true"/>
  </documentManagement>
</p:properties>
</file>

<file path=customXml/itemProps1.xml><?xml version="1.0" encoding="utf-8"?>
<ds:datastoreItem xmlns:ds="http://schemas.openxmlformats.org/officeDocument/2006/customXml" ds:itemID="{E8ABE920-4715-4860-9C4A-F64B858CF642}"/>
</file>

<file path=customXml/itemProps2.xml><?xml version="1.0" encoding="utf-8"?>
<ds:datastoreItem xmlns:ds="http://schemas.openxmlformats.org/officeDocument/2006/customXml" ds:itemID="{CE886892-774F-4A61-A7B3-E7862AA4F43A}"/>
</file>

<file path=customXml/itemProps3.xml><?xml version="1.0" encoding="utf-8"?>
<ds:datastoreItem xmlns:ds="http://schemas.openxmlformats.org/officeDocument/2006/customXml" ds:itemID="{A99C84C0-4E68-4DAC-BF11-82DA1D8DDF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1568</Words>
  <Application>Microsoft Office PowerPoint</Application>
  <PresentationFormat>Diavoorstelling (16:9)</PresentationFormat>
  <Paragraphs>224</Paragraphs>
  <Slides>25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Calibri</vt:lpstr>
      <vt:lpstr>Arial</vt:lpstr>
      <vt:lpstr>Merriweather Sans</vt:lpstr>
      <vt:lpstr>Helvetica Neue</vt:lpstr>
      <vt:lpstr>Noto Sans Symbols</vt:lpstr>
      <vt:lpstr>Office-thema</vt:lpstr>
      <vt:lpstr>Office-thema</vt:lpstr>
      <vt:lpstr>Office-thema</vt:lpstr>
      <vt:lpstr>Schooljaar 2025-2026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Silke Swart (sws)</dc:creator>
  <cp:lastModifiedBy>Bianca van Kuringen</cp:lastModifiedBy>
  <cp:revision>1</cp:revision>
  <dcterms:modified xsi:type="dcterms:W3CDTF">2025-09-09T09:43:51Z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0x010100FF6A09C7DCAB414F9A4545914E4C6D66</vt:lpwstr>
  </property>
</Properties>
</file>