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8288000" cy="10287000"/>
  <p:notesSz cx="6858000" cy="9144000"/>
  <p:embeddedFontLst>
    <p:embeddedFont>
      <p:font typeface="Arial Bold" panose="020B0604020202020204" charset="0"/>
      <p:regular r:id="rId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0" d="100"/>
          <a:sy n="70" d="100"/>
        </p:scale>
        <p:origin x="563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07.02.2025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‹nr.›</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De centrale aanmeldweek voor heel Nederland is van dinsdag 25 maart 2025 t/m maandag 31 maart 2025. LDOS is het digitale centrale aanmeldsysteem van het samenwerkingsverband Eindhoven-Kempenland.  </a:t>
            </a:r>
          </a:p>
          <a:p>
            <a:endParaRPr lang="en-US"/>
          </a:p>
          <a:p>
            <a:r>
              <a:rPr lang="en-US"/>
              <a:t>De aanmeldprocedure voor De Campus verloopt grotendeels hetzelfde als voor de andere opleidingen. Er zijn twee verschillen:</a:t>
            </a:r>
          </a:p>
          <a:p>
            <a:endParaRPr lang="en-US"/>
          </a:p>
          <a:p>
            <a:r>
              <a:rPr lang="en-US"/>
              <a:t>Persoonlijk gesprek: Je komt samen met je ouder(s)/verzorger(s) op dinsdag 25 maart 2025 tussen 17:30 en 21:00 uur naar onze school voor een persoonlijk gesprek.</a:t>
            </a:r>
          </a:p>
          <a:p>
            <a:r>
              <a:rPr lang="en-US"/>
              <a:t>Motivatiepresentatie: We vragen je om een motivatiepresentatie (bijvoorbeeld: een korte motivatiebrief, een filmpje, of een creatieve presentatie) te maken die je tijdens het persoonlijke gesprek aan ons laat zien.</a:t>
            </a:r>
          </a:p>
          <a:p>
            <a:r>
              <a:rPr lang="en-US"/>
              <a:t>Ook voor het aanmelden voor De Campus dien je online via LDOS (www.ldos.nl) in te loggen bij het ouderportaal, hierin kunnen jij en je ouders/verzorgers inloggen met de inloggegevens die je gaat ontvangen van de basisschool. LDOS is het digitale centrale aanmeldsysteem van het samenwerkingsverband Eindhoven-Kempenland. Na het inloggen kunnen jullie aangeven welke drie middelbare scholen de voorkeur hebben. Je plaatst de drie scholen in volgorde van voorkeur. Wanneer jij kiest om onze school met de opleiding De Campus op plaats 1 te zetten, word je in principe altijd toegelaten, mits:</a:t>
            </a:r>
          </a:p>
          <a:p>
            <a:endParaRPr lang="en-US"/>
          </a:p>
          <a:p>
            <a:r>
              <a:rPr lang="en-US"/>
              <a:t>je een passend niveau hebt;</a:t>
            </a:r>
          </a:p>
          <a:p>
            <a:r>
              <a:rPr lang="en-US"/>
              <a:t>wij als school kunnen voldoen aan het benodigde begeleidingsprofiel;</a:t>
            </a:r>
          </a:p>
          <a:p>
            <a:r>
              <a:rPr lang="en-US"/>
              <a:t>de selectiecommissie van onze school, naar aanleiding van het aanmeldgesprek en de motivatiepresentatie , heeft beoordeeld dat De Campus de juiste afdeling voor jou is;</a:t>
            </a:r>
          </a:p>
          <a:p>
            <a:r>
              <a:rPr lang="en-US"/>
              <a:t>én jij als leerling aan onze school bent toegewezen vanuit het Regionaal Samenwerkingsverband voor Passend Voortgezet Onderwijs regio Eindhoven en Kempenland.</a:t>
            </a:r>
          </a:p>
          <a:p>
            <a:r>
              <a:rPr lang="en-US"/>
              <a:t>Hoe werkt de toewijzing en plaatsing aan De Campus?</a:t>
            </a:r>
          </a:p>
          <a:p>
            <a:endParaRPr lang="en-US"/>
          </a:p>
          <a:p>
            <a:r>
              <a:rPr lang="en-US"/>
              <a:t>Na toewijzing door LDOS en de beslissing van de selectiecommissie, wordt gekeken of er voldoende plek is op De Campus. We streven naar een goede balans tussen de verschillende niveaus (vmbo-basis, vmbo-kader, vmbo-theoretisch/mavo, havo &amp; vwo) van de aangemelde leerlingen.</a:t>
            </a:r>
          </a:p>
          <a:p>
            <a:r>
              <a:rPr lang="en-US"/>
              <a:t>Voor schooljaar 2025-2026 kunnen we maximaal 100 leerlingen plaatsen bij De Campus.</a:t>
            </a:r>
          </a:p>
          <a:p>
            <a:r>
              <a:rPr lang="en-US"/>
              <a:t>Als De Campus niet passend voor jou lijkt te zijn of er onvoldoende plek is bij deze opleiding, dan kun je altijd worden geplaatst op een andere afdeling van onze school bij de locatie Henegouwenlaan of Oude Bossche Baan. We kijken dan in overleg met jou en je ouder(s)/verzorger(s) wat het beste bij jouw niveau past.</a:t>
            </a:r>
          </a:p>
          <a:p>
            <a:endParaRPr lang="en-US"/>
          </a:p>
          <a:p>
            <a:endParaRPr lang="en-US"/>
          </a:p>
          <a:p>
            <a:r>
              <a:rPr lang="en-US"/>
              <a:t>Meer informatie over het aanmelden? Ga dan naar het vragenplein of kijk op onze website!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Elk kind is anders. Door De Campus binnen het SCE te introduceren, creëren we keuzevrijheid voor leerlingen. Op deze manier kan elk kind binnen onze school voor een onderwijsvorm kiezen die bij hem/haar past.</a:t>
            </a:r>
          </a:p>
          <a:p>
            <a:endParaRPr lang="en-US"/>
          </a:p>
          <a:p>
            <a:r>
              <a:rPr lang="en-US"/>
              <a:t>Soepele overgang tussen PO en VO, door het werken met een leercoach en een veilige huiskamer.</a:t>
            </a:r>
          </a:p>
          <a:p>
            <a:endParaRPr lang="en-US"/>
          </a:p>
          <a:p>
            <a:r>
              <a:rPr lang="en-US"/>
              <a:t>Intrinsieke motivatie voor leren ‘triggeren’, door aan te sluiten op de belevingswereld van het kind in de wereld van nu en door betekenisvol te leren.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Net als bij alle andere scholen in Nederland verdiep je je in dezelfde stof die iedereen in de onderbouw aangeboden krijgt. Alleen de manier waarop we deze aanbieden is anders. </a:t>
            </a:r>
            <a:br>
              <a:rPr lang="en-US"/>
            </a:br>
            <a:r>
              <a:rPr lang="en-US"/>
              <a:t>Je stroomt dus gewoon door naar de bovenbouw, net als alle andere leerlingen.</a:t>
            </a:r>
          </a:p>
          <a:p>
            <a:endParaRPr lang="en-US"/>
          </a:p>
          <a:p>
            <a:r>
              <a:rPr lang="en-US"/>
              <a:t>De Campus voldoet net als regulier onderwijs aan de eisen van de onderwijsinspectie:</a:t>
            </a:r>
          </a:p>
          <a:p>
            <a:r>
              <a:rPr lang="en-US"/>
              <a:t>Alle kerndoelen (SLO-doelen) worden behandelend;</a:t>
            </a:r>
          </a:p>
          <a:p>
            <a:r>
              <a:rPr lang="en-US"/>
              <a:t>Leerlingen worden gevolgd in hun ontwikkeling;</a:t>
            </a:r>
          </a:p>
          <a:p>
            <a:r>
              <a:rPr lang="en-US"/>
              <a:t>Verplicht aantal uren naar school per schooljaar;</a:t>
            </a:r>
          </a:p>
          <a:p>
            <a:r>
              <a:rPr lang="en-US"/>
              <a:t>Dezelfde examens worden afgelegd;</a:t>
            </a:r>
          </a:p>
          <a:p>
            <a:r>
              <a:rPr lang="en-US"/>
              <a:t>Hetzelfde diploma wordt behaald.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hyperlink" Target="http://www.ldos.n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5.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0.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891854" y="9562018"/>
            <a:ext cx="4252484" cy="595803"/>
          </a:xfrm>
          <a:custGeom>
            <a:avLst/>
            <a:gdLst/>
            <a:ahLst/>
            <a:cxnLst/>
            <a:rect l="l" t="t" r="r" b="b"/>
            <a:pathLst>
              <a:path w="4252484" h="595803">
                <a:moveTo>
                  <a:pt x="0" y="0"/>
                </a:moveTo>
                <a:lnTo>
                  <a:pt x="4252484" y="0"/>
                </a:lnTo>
                <a:lnTo>
                  <a:pt x="4252484" y="595803"/>
                </a:lnTo>
                <a:lnTo>
                  <a:pt x="0" y="595803"/>
                </a:lnTo>
                <a:lnTo>
                  <a:pt x="0" y="0"/>
                </a:lnTo>
                <a:close/>
              </a:path>
            </a:pathLst>
          </a:custGeom>
          <a:blipFill>
            <a:blip r:embed="rId2"/>
            <a:stretch>
              <a:fillRect/>
            </a:stretch>
          </a:blipFill>
        </p:spPr>
        <p:txBody>
          <a:bodyPr/>
          <a:lstStyle/>
          <a:p>
            <a:endParaRPr lang="nl-NL"/>
          </a:p>
        </p:txBody>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nl-NL"/>
          </a:p>
        </p:txBody>
      </p:sp>
      <p:sp>
        <p:nvSpPr>
          <p:cNvPr id="4" name="TextBox 4"/>
          <p:cNvSpPr txBox="1"/>
          <p:nvPr/>
        </p:nvSpPr>
        <p:spPr>
          <a:xfrm>
            <a:off x="2120145" y="1660826"/>
            <a:ext cx="14316561" cy="5788024"/>
          </a:xfrm>
          <a:prstGeom prst="rect">
            <a:avLst/>
          </a:prstGeom>
        </p:spPr>
        <p:txBody>
          <a:bodyPr lIns="0" tIns="0" rIns="0" bIns="0" rtlCol="0" anchor="t">
            <a:spAutoFit/>
          </a:bodyPr>
          <a:lstStyle/>
          <a:p>
            <a:pPr algn="l">
              <a:lnSpc>
                <a:spcPts val="11200"/>
              </a:lnSpc>
            </a:pPr>
            <a:r>
              <a:rPr lang="en-US" sz="8000" b="1">
                <a:solidFill>
                  <a:srgbClr val="00365F"/>
                </a:solidFill>
                <a:latin typeface="Arial Bold"/>
                <a:ea typeface="Arial Bold"/>
                <a:cs typeface="Arial Bold"/>
                <a:sym typeface="Arial Bold"/>
              </a:rPr>
              <a:t>Welkom bij de </a:t>
            </a:r>
          </a:p>
          <a:p>
            <a:pPr algn="l">
              <a:lnSpc>
                <a:spcPts val="11200"/>
              </a:lnSpc>
            </a:pPr>
            <a:r>
              <a:rPr lang="en-US" sz="8000" b="1">
                <a:solidFill>
                  <a:srgbClr val="00365F"/>
                </a:solidFill>
                <a:latin typeface="Arial Bold"/>
                <a:ea typeface="Arial Bold"/>
                <a:cs typeface="Arial Bold"/>
                <a:sym typeface="Arial Bold"/>
              </a:rPr>
              <a:t>Open Dag!</a:t>
            </a:r>
          </a:p>
          <a:p>
            <a:pPr algn="l">
              <a:lnSpc>
                <a:spcPts val="11200"/>
              </a:lnSpc>
            </a:pPr>
            <a:endParaRPr lang="en-US" sz="8000" b="1">
              <a:solidFill>
                <a:srgbClr val="00365F"/>
              </a:solidFill>
              <a:latin typeface="Arial Bold"/>
              <a:ea typeface="Arial Bold"/>
              <a:cs typeface="Arial Bold"/>
              <a:sym typeface="Arial Bold"/>
            </a:endParaRPr>
          </a:p>
          <a:p>
            <a:pPr algn="l">
              <a:lnSpc>
                <a:spcPts val="11200"/>
              </a:lnSpc>
            </a:pPr>
            <a:r>
              <a:rPr lang="en-US" sz="8000" b="1">
                <a:solidFill>
                  <a:srgbClr val="00365F"/>
                </a:solidFill>
                <a:latin typeface="Arial Bold"/>
                <a:ea typeface="Arial Bold"/>
                <a:cs typeface="Arial Bold"/>
                <a:sym typeface="Arial Bold"/>
              </a:rPr>
              <a:t>Presentatie De Campus</a:t>
            </a:r>
          </a:p>
        </p:txBody>
      </p:sp>
      <p:grpSp>
        <p:nvGrpSpPr>
          <p:cNvPr id="5" name="Group 5"/>
          <p:cNvGrpSpPr/>
          <p:nvPr/>
        </p:nvGrpSpPr>
        <p:grpSpPr>
          <a:xfrm>
            <a:off x="12535569" y="176047"/>
            <a:ext cx="5310991" cy="5343699"/>
            <a:chOff x="0" y="0"/>
            <a:chExt cx="812800" cy="817806"/>
          </a:xfrm>
        </p:grpSpPr>
        <p:sp>
          <p:nvSpPr>
            <p:cNvPr id="6" name="Freeform 6"/>
            <p:cNvSpPr/>
            <p:nvPr/>
          </p:nvSpPr>
          <p:spPr>
            <a:xfrm>
              <a:off x="0" y="0"/>
              <a:ext cx="812800" cy="817806"/>
            </a:xfrm>
            <a:custGeom>
              <a:avLst/>
              <a:gdLst/>
              <a:ahLst/>
              <a:cxnLst/>
              <a:rect l="l" t="t" r="r" b="b"/>
              <a:pathLst>
                <a:path w="812800" h="817806">
                  <a:moveTo>
                    <a:pt x="406400" y="0"/>
                  </a:moveTo>
                  <a:cubicBezTo>
                    <a:pt x="181951" y="0"/>
                    <a:pt x="0" y="183072"/>
                    <a:pt x="0" y="408903"/>
                  </a:cubicBezTo>
                  <a:cubicBezTo>
                    <a:pt x="0" y="634734"/>
                    <a:pt x="181951" y="817806"/>
                    <a:pt x="406400" y="817806"/>
                  </a:cubicBezTo>
                  <a:cubicBezTo>
                    <a:pt x="630849" y="817806"/>
                    <a:pt x="812800" y="634734"/>
                    <a:pt x="812800" y="408903"/>
                  </a:cubicBezTo>
                  <a:cubicBezTo>
                    <a:pt x="812800" y="183072"/>
                    <a:pt x="630849" y="0"/>
                    <a:pt x="406400" y="0"/>
                  </a:cubicBezTo>
                  <a:close/>
                </a:path>
              </a:pathLst>
            </a:custGeom>
            <a:blipFill>
              <a:blip r:embed="rId4"/>
              <a:stretch>
                <a:fillRect l="-5131" r="-5131"/>
              </a:stretch>
            </a:blipFill>
          </p:spPr>
          <p:txBody>
            <a:bodyPr/>
            <a:lstStyle/>
            <a:p>
              <a:endParaRPr lang="nl-NL"/>
            </a:p>
          </p:txBody>
        </p:sp>
      </p:grpSp>
      <p:grpSp>
        <p:nvGrpSpPr>
          <p:cNvPr id="7" name="Group 7"/>
          <p:cNvGrpSpPr/>
          <p:nvPr/>
        </p:nvGrpSpPr>
        <p:grpSpPr>
          <a:xfrm>
            <a:off x="12897968" y="9460973"/>
            <a:ext cx="5246370" cy="826027"/>
            <a:chOff x="0" y="0"/>
            <a:chExt cx="812800" cy="127973"/>
          </a:xfrm>
        </p:grpSpPr>
        <p:sp>
          <p:nvSpPr>
            <p:cNvPr id="8" name="Freeform 8"/>
            <p:cNvSpPr/>
            <p:nvPr/>
          </p:nvSpPr>
          <p:spPr>
            <a:xfrm>
              <a:off x="0" y="0"/>
              <a:ext cx="812800" cy="127973"/>
            </a:xfrm>
            <a:custGeom>
              <a:avLst/>
              <a:gdLst/>
              <a:ahLst/>
              <a:cxnLst/>
              <a:rect l="l" t="t" r="r" b="b"/>
              <a:pathLst>
                <a:path w="812800" h="127973">
                  <a:moveTo>
                    <a:pt x="0" y="0"/>
                  </a:moveTo>
                  <a:lnTo>
                    <a:pt x="812800" y="0"/>
                  </a:lnTo>
                  <a:lnTo>
                    <a:pt x="812800" y="127973"/>
                  </a:lnTo>
                  <a:lnTo>
                    <a:pt x="0" y="127973"/>
                  </a:lnTo>
                  <a:close/>
                </a:path>
              </a:pathLst>
            </a:custGeom>
            <a:solidFill>
              <a:srgbClr val="FFFFFF"/>
            </a:solidFill>
            <a:ln w="12700">
              <a:solidFill>
                <a:srgbClr val="000000"/>
              </a:solidFill>
            </a:ln>
          </p:spPr>
          <p:txBody>
            <a:bodyPr/>
            <a:lstStyle/>
            <a:p>
              <a:endParaRPr lang="nl-NL"/>
            </a:p>
          </p:txBody>
        </p:sp>
      </p:grpSp>
      <p:sp>
        <p:nvSpPr>
          <p:cNvPr id="9" name="Freeform 9"/>
          <p:cNvSpPr/>
          <p:nvPr/>
        </p:nvSpPr>
        <p:spPr>
          <a:xfrm>
            <a:off x="13891854" y="9495082"/>
            <a:ext cx="3008383" cy="762917"/>
          </a:xfrm>
          <a:custGeom>
            <a:avLst/>
            <a:gdLst/>
            <a:ahLst/>
            <a:cxnLst/>
            <a:rect l="l" t="t" r="r" b="b"/>
            <a:pathLst>
              <a:path w="3008383" h="762917">
                <a:moveTo>
                  <a:pt x="0" y="0"/>
                </a:moveTo>
                <a:lnTo>
                  <a:pt x="3008383" y="0"/>
                </a:lnTo>
                <a:lnTo>
                  <a:pt x="3008383" y="762917"/>
                </a:lnTo>
                <a:lnTo>
                  <a:pt x="0" y="762917"/>
                </a:lnTo>
                <a:lnTo>
                  <a:pt x="0" y="0"/>
                </a:lnTo>
                <a:close/>
              </a:path>
            </a:pathLst>
          </a:custGeom>
          <a:blipFill>
            <a:blip r:embed="rId5"/>
            <a:stretch>
              <a:fillRect/>
            </a:stretch>
          </a:blipFill>
        </p:spPr>
        <p:txBody>
          <a:bodyPr/>
          <a:lstStyle/>
          <a:p>
            <a:endParaRPr lang="nl-NL"/>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891854" y="9562018"/>
            <a:ext cx="4252484" cy="595803"/>
          </a:xfrm>
          <a:custGeom>
            <a:avLst/>
            <a:gdLst/>
            <a:ahLst/>
            <a:cxnLst/>
            <a:rect l="l" t="t" r="r" b="b"/>
            <a:pathLst>
              <a:path w="4252484" h="595803">
                <a:moveTo>
                  <a:pt x="0" y="0"/>
                </a:moveTo>
                <a:lnTo>
                  <a:pt x="4252484" y="0"/>
                </a:lnTo>
                <a:lnTo>
                  <a:pt x="4252484" y="595803"/>
                </a:lnTo>
                <a:lnTo>
                  <a:pt x="0" y="595803"/>
                </a:lnTo>
                <a:lnTo>
                  <a:pt x="0" y="0"/>
                </a:lnTo>
                <a:close/>
              </a:path>
            </a:pathLst>
          </a:custGeom>
          <a:blipFill>
            <a:blip r:embed="rId3"/>
            <a:stretch>
              <a:fillRect/>
            </a:stretch>
          </a:blipFill>
        </p:spPr>
        <p:txBody>
          <a:bodyPr/>
          <a:lstStyle/>
          <a:p>
            <a:endParaRPr lang="nl-NL"/>
          </a:p>
        </p:txBody>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txBody>
          <a:bodyPr/>
          <a:lstStyle/>
          <a:p>
            <a:endParaRPr lang="nl-NL"/>
          </a:p>
        </p:txBody>
      </p:sp>
      <p:grpSp>
        <p:nvGrpSpPr>
          <p:cNvPr id="4" name="Group 4"/>
          <p:cNvGrpSpPr/>
          <p:nvPr/>
        </p:nvGrpSpPr>
        <p:grpSpPr>
          <a:xfrm>
            <a:off x="12897968" y="9460973"/>
            <a:ext cx="5246370" cy="826027"/>
            <a:chOff x="0" y="0"/>
            <a:chExt cx="812800" cy="127973"/>
          </a:xfrm>
        </p:grpSpPr>
        <p:sp>
          <p:nvSpPr>
            <p:cNvPr id="5" name="Freeform 5"/>
            <p:cNvSpPr/>
            <p:nvPr/>
          </p:nvSpPr>
          <p:spPr>
            <a:xfrm>
              <a:off x="0" y="0"/>
              <a:ext cx="812800" cy="127973"/>
            </a:xfrm>
            <a:custGeom>
              <a:avLst/>
              <a:gdLst/>
              <a:ahLst/>
              <a:cxnLst/>
              <a:rect l="l" t="t" r="r" b="b"/>
              <a:pathLst>
                <a:path w="812800" h="127973">
                  <a:moveTo>
                    <a:pt x="0" y="0"/>
                  </a:moveTo>
                  <a:lnTo>
                    <a:pt x="812800" y="0"/>
                  </a:lnTo>
                  <a:lnTo>
                    <a:pt x="812800" y="127973"/>
                  </a:lnTo>
                  <a:lnTo>
                    <a:pt x="0" y="127973"/>
                  </a:lnTo>
                  <a:close/>
                </a:path>
              </a:pathLst>
            </a:custGeom>
            <a:solidFill>
              <a:srgbClr val="FFFFFF"/>
            </a:solidFill>
            <a:ln w="12700">
              <a:solidFill>
                <a:srgbClr val="000000"/>
              </a:solidFill>
            </a:ln>
          </p:spPr>
          <p:txBody>
            <a:bodyPr/>
            <a:lstStyle/>
            <a:p>
              <a:endParaRPr lang="nl-NL"/>
            </a:p>
          </p:txBody>
        </p:sp>
      </p:grpSp>
      <p:sp>
        <p:nvSpPr>
          <p:cNvPr id="6" name="Freeform 6"/>
          <p:cNvSpPr/>
          <p:nvPr/>
        </p:nvSpPr>
        <p:spPr>
          <a:xfrm>
            <a:off x="13891854" y="9523542"/>
            <a:ext cx="3008383" cy="762917"/>
          </a:xfrm>
          <a:custGeom>
            <a:avLst/>
            <a:gdLst/>
            <a:ahLst/>
            <a:cxnLst/>
            <a:rect l="l" t="t" r="r" b="b"/>
            <a:pathLst>
              <a:path w="3008383" h="762917">
                <a:moveTo>
                  <a:pt x="0" y="0"/>
                </a:moveTo>
                <a:lnTo>
                  <a:pt x="3008383" y="0"/>
                </a:lnTo>
                <a:lnTo>
                  <a:pt x="3008383" y="762917"/>
                </a:lnTo>
                <a:lnTo>
                  <a:pt x="0" y="762917"/>
                </a:lnTo>
                <a:lnTo>
                  <a:pt x="0" y="0"/>
                </a:lnTo>
                <a:close/>
              </a:path>
            </a:pathLst>
          </a:custGeom>
          <a:blipFill>
            <a:blip r:embed="rId5"/>
            <a:stretch>
              <a:fillRect/>
            </a:stretch>
          </a:blipFill>
        </p:spPr>
        <p:txBody>
          <a:bodyPr/>
          <a:lstStyle/>
          <a:p>
            <a:endParaRPr lang="nl-NL"/>
          </a:p>
        </p:txBody>
      </p:sp>
      <p:grpSp>
        <p:nvGrpSpPr>
          <p:cNvPr id="7" name="Group 7"/>
          <p:cNvGrpSpPr/>
          <p:nvPr/>
        </p:nvGrpSpPr>
        <p:grpSpPr>
          <a:xfrm>
            <a:off x="9144000" y="3162361"/>
            <a:ext cx="6960240" cy="4425043"/>
            <a:chOff x="0" y="0"/>
            <a:chExt cx="1076787" cy="684578"/>
          </a:xfrm>
        </p:grpSpPr>
        <p:sp>
          <p:nvSpPr>
            <p:cNvPr id="8" name="Freeform 8"/>
            <p:cNvSpPr/>
            <p:nvPr/>
          </p:nvSpPr>
          <p:spPr>
            <a:xfrm>
              <a:off x="0" y="0"/>
              <a:ext cx="1076787" cy="684578"/>
            </a:xfrm>
            <a:custGeom>
              <a:avLst/>
              <a:gdLst/>
              <a:ahLst/>
              <a:cxnLst/>
              <a:rect l="l" t="t" r="r" b="b"/>
              <a:pathLst>
                <a:path w="1076787" h="684578">
                  <a:moveTo>
                    <a:pt x="25583" y="0"/>
                  </a:moveTo>
                  <a:lnTo>
                    <a:pt x="1051203" y="0"/>
                  </a:lnTo>
                  <a:cubicBezTo>
                    <a:pt x="1057989" y="0"/>
                    <a:pt x="1064496" y="2695"/>
                    <a:pt x="1069293" y="7493"/>
                  </a:cubicBezTo>
                  <a:cubicBezTo>
                    <a:pt x="1074091" y="12291"/>
                    <a:pt x="1076787" y="18798"/>
                    <a:pt x="1076787" y="25583"/>
                  </a:cubicBezTo>
                  <a:lnTo>
                    <a:pt x="1076787" y="658995"/>
                  </a:lnTo>
                  <a:cubicBezTo>
                    <a:pt x="1076787" y="673124"/>
                    <a:pt x="1065333" y="684578"/>
                    <a:pt x="1051203" y="684578"/>
                  </a:cubicBezTo>
                  <a:lnTo>
                    <a:pt x="25583" y="684578"/>
                  </a:lnTo>
                  <a:cubicBezTo>
                    <a:pt x="11454" y="684578"/>
                    <a:pt x="0" y="673124"/>
                    <a:pt x="0" y="658995"/>
                  </a:cubicBezTo>
                  <a:lnTo>
                    <a:pt x="0" y="25583"/>
                  </a:lnTo>
                  <a:cubicBezTo>
                    <a:pt x="0" y="11454"/>
                    <a:pt x="11454" y="0"/>
                    <a:pt x="25583" y="0"/>
                  </a:cubicBezTo>
                  <a:close/>
                </a:path>
              </a:pathLst>
            </a:custGeom>
            <a:solidFill>
              <a:srgbClr val="005A9B"/>
            </a:solidFill>
            <a:ln w="12700">
              <a:solidFill>
                <a:srgbClr val="000000"/>
              </a:solidFill>
            </a:ln>
          </p:spPr>
          <p:txBody>
            <a:bodyPr/>
            <a:lstStyle/>
            <a:p>
              <a:endParaRPr lang="nl-NL"/>
            </a:p>
          </p:txBody>
        </p:sp>
      </p:grpSp>
      <p:grpSp>
        <p:nvGrpSpPr>
          <p:cNvPr id="9" name="Group 9"/>
          <p:cNvGrpSpPr/>
          <p:nvPr/>
        </p:nvGrpSpPr>
        <p:grpSpPr>
          <a:xfrm>
            <a:off x="1973492" y="3162361"/>
            <a:ext cx="6846481" cy="4425043"/>
            <a:chOff x="0" y="0"/>
            <a:chExt cx="1059187" cy="684578"/>
          </a:xfrm>
        </p:grpSpPr>
        <p:sp>
          <p:nvSpPr>
            <p:cNvPr id="10" name="Freeform 10"/>
            <p:cNvSpPr/>
            <p:nvPr/>
          </p:nvSpPr>
          <p:spPr>
            <a:xfrm>
              <a:off x="0" y="0"/>
              <a:ext cx="1059187" cy="684578"/>
            </a:xfrm>
            <a:custGeom>
              <a:avLst/>
              <a:gdLst/>
              <a:ahLst/>
              <a:cxnLst/>
              <a:rect l="l" t="t" r="r" b="b"/>
              <a:pathLst>
                <a:path w="1059187" h="684578">
                  <a:moveTo>
                    <a:pt x="26008" y="0"/>
                  </a:moveTo>
                  <a:lnTo>
                    <a:pt x="1033179" y="0"/>
                  </a:lnTo>
                  <a:cubicBezTo>
                    <a:pt x="1040077" y="0"/>
                    <a:pt x="1046692" y="2740"/>
                    <a:pt x="1051570" y="7618"/>
                  </a:cubicBezTo>
                  <a:cubicBezTo>
                    <a:pt x="1056447" y="12495"/>
                    <a:pt x="1059187" y="19110"/>
                    <a:pt x="1059187" y="26008"/>
                  </a:cubicBezTo>
                  <a:lnTo>
                    <a:pt x="1059187" y="658570"/>
                  </a:lnTo>
                  <a:cubicBezTo>
                    <a:pt x="1059187" y="665468"/>
                    <a:pt x="1056447" y="672083"/>
                    <a:pt x="1051570" y="676960"/>
                  </a:cubicBezTo>
                  <a:cubicBezTo>
                    <a:pt x="1046692" y="681838"/>
                    <a:pt x="1040077" y="684578"/>
                    <a:pt x="1033179" y="684578"/>
                  </a:cubicBezTo>
                  <a:lnTo>
                    <a:pt x="26008" y="684578"/>
                  </a:lnTo>
                  <a:cubicBezTo>
                    <a:pt x="11644" y="684578"/>
                    <a:pt x="0" y="672934"/>
                    <a:pt x="0" y="658570"/>
                  </a:cubicBezTo>
                  <a:lnTo>
                    <a:pt x="0" y="26008"/>
                  </a:lnTo>
                  <a:cubicBezTo>
                    <a:pt x="0" y="19110"/>
                    <a:pt x="2740" y="12495"/>
                    <a:pt x="7618" y="7618"/>
                  </a:cubicBezTo>
                  <a:cubicBezTo>
                    <a:pt x="12495" y="2740"/>
                    <a:pt x="19110" y="0"/>
                    <a:pt x="26008" y="0"/>
                  </a:cubicBezTo>
                  <a:close/>
                </a:path>
              </a:pathLst>
            </a:custGeom>
            <a:solidFill>
              <a:srgbClr val="005A9B"/>
            </a:solidFill>
            <a:ln w="12700">
              <a:solidFill>
                <a:srgbClr val="000000"/>
              </a:solidFill>
            </a:ln>
          </p:spPr>
          <p:txBody>
            <a:bodyPr/>
            <a:lstStyle/>
            <a:p>
              <a:endParaRPr lang="nl-NL"/>
            </a:p>
          </p:txBody>
        </p:sp>
      </p:grpSp>
      <p:sp>
        <p:nvSpPr>
          <p:cNvPr id="11" name="Freeform 11"/>
          <p:cNvSpPr/>
          <p:nvPr/>
        </p:nvSpPr>
        <p:spPr>
          <a:xfrm>
            <a:off x="2080562" y="6724565"/>
            <a:ext cx="1538464" cy="625001"/>
          </a:xfrm>
          <a:custGeom>
            <a:avLst/>
            <a:gdLst/>
            <a:ahLst/>
            <a:cxnLst/>
            <a:rect l="l" t="t" r="r" b="b"/>
            <a:pathLst>
              <a:path w="1538464" h="625001">
                <a:moveTo>
                  <a:pt x="0" y="0"/>
                </a:moveTo>
                <a:lnTo>
                  <a:pt x="1538463" y="0"/>
                </a:lnTo>
                <a:lnTo>
                  <a:pt x="1538463" y="625001"/>
                </a:lnTo>
                <a:lnTo>
                  <a:pt x="0" y="625001"/>
                </a:lnTo>
                <a:lnTo>
                  <a:pt x="0" y="0"/>
                </a:lnTo>
                <a:close/>
              </a:path>
            </a:pathLst>
          </a:custGeom>
          <a:blipFill>
            <a:blip r:embed="rId6"/>
            <a:stretch>
              <a:fillRect/>
            </a:stretch>
          </a:blipFill>
        </p:spPr>
        <p:txBody>
          <a:bodyPr/>
          <a:lstStyle/>
          <a:p>
            <a:endParaRPr lang="nl-NL"/>
          </a:p>
        </p:txBody>
      </p:sp>
      <p:sp>
        <p:nvSpPr>
          <p:cNvPr id="12" name="Freeform 12"/>
          <p:cNvSpPr/>
          <p:nvPr/>
        </p:nvSpPr>
        <p:spPr>
          <a:xfrm>
            <a:off x="9288026" y="6734385"/>
            <a:ext cx="1641684" cy="676301"/>
          </a:xfrm>
          <a:custGeom>
            <a:avLst/>
            <a:gdLst/>
            <a:ahLst/>
            <a:cxnLst/>
            <a:rect l="l" t="t" r="r" b="b"/>
            <a:pathLst>
              <a:path w="1641684" h="676301">
                <a:moveTo>
                  <a:pt x="0" y="0"/>
                </a:moveTo>
                <a:lnTo>
                  <a:pt x="1641684" y="0"/>
                </a:lnTo>
                <a:lnTo>
                  <a:pt x="1641684" y="676301"/>
                </a:lnTo>
                <a:lnTo>
                  <a:pt x="0" y="676301"/>
                </a:lnTo>
                <a:lnTo>
                  <a:pt x="0" y="0"/>
                </a:lnTo>
                <a:close/>
              </a:path>
            </a:pathLst>
          </a:custGeom>
          <a:blipFill>
            <a:blip r:embed="rId7"/>
            <a:stretch>
              <a:fillRect l="-546" r="-546"/>
            </a:stretch>
          </a:blipFill>
        </p:spPr>
        <p:txBody>
          <a:bodyPr/>
          <a:lstStyle/>
          <a:p>
            <a:endParaRPr lang="nl-NL"/>
          </a:p>
        </p:txBody>
      </p:sp>
      <p:sp>
        <p:nvSpPr>
          <p:cNvPr id="13" name="TextBox 13"/>
          <p:cNvSpPr txBox="1"/>
          <p:nvPr/>
        </p:nvSpPr>
        <p:spPr>
          <a:xfrm>
            <a:off x="2188608" y="1981122"/>
            <a:ext cx="11001883" cy="866775"/>
          </a:xfrm>
          <a:prstGeom prst="rect">
            <a:avLst/>
          </a:prstGeom>
        </p:spPr>
        <p:txBody>
          <a:bodyPr lIns="0" tIns="0" rIns="0" bIns="0" rtlCol="0" anchor="t">
            <a:spAutoFit/>
          </a:bodyPr>
          <a:lstStyle/>
          <a:p>
            <a:pPr algn="l">
              <a:lnSpc>
                <a:spcPts val="6300"/>
              </a:lnSpc>
            </a:pPr>
            <a:r>
              <a:rPr lang="en-US" sz="4500" b="1">
                <a:solidFill>
                  <a:srgbClr val="00365F"/>
                </a:solidFill>
                <a:latin typeface="Arial Bold"/>
                <a:ea typeface="Arial Bold"/>
                <a:cs typeface="Arial Bold"/>
                <a:sym typeface="Arial Bold"/>
              </a:rPr>
              <a:t>Is De Campus iets voor jou?</a:t>
            </a:r>
          </a:p>
        </p:txBody>
      </p:sp>
      <p:sp>
        <p:nvSpPr>
          <p:cNvPr id="14" name="TextBox 14"/>
          <p:cNvSpPr txBox="1"/>
          <p:nvPr/>
        </p:nvSpPr>
        <p:spPr>
          <a:xfrm>
            <a:off x="1973492" y="3849688"/>
            <a:ext cx="6311820" cy="2501900"/>
          </a:xfrm>
          <a:prstGeom prst="rect">
            <a:avLst/>
          </a:prstGeom>
        </p:spPr>
        <p:txBody>
          <a:bodyPr lIns="0" tIns="0" rIns="0" bIns="0" rtlCol="0" anchor="t">
            <a:spAutoFit/>
          </a:bodyPr>
          <a:lstStyle/>
          <a:p>
            <a:pPr marL="431802" lvl="1" indent="-215901" algn="l">
              <a:lnSpc>
                <a:spcPts val="2800"/>
              </a:lnSpc>
              <a:buFont typeface="Arial"/>
              <a:buChar char="•"/>
            </a:pPr>
            <a:r>
              <a:rPr lang="en-US" sz="2000">
                <a:solidFill>
                  <a:srgbClr val="FFFFFF"/>
                </a:solidFill>
                <a:latin typeface="Arial"/>
                <a:ea typeface="Arial"/>
                <a:cs typeface="Arial"/>
                <a:sym typeface="Arial"/>
              </a:rPr>
              <a:t>Nieuwsgierig en onderzoekend?</a:t>
            </a:r>
          </a:p>
          <a:p>
            <a:pPr marL="431802" lvl="1" indent="-215901" algn="l">
              <a:lnSpc>
                <a:spcPts val="2800"/>
              </a:lnSpc>
              <a:buFont typeface="Arial"/>
              <a:buChar char="•"/>
            </a:pPr>
            <a:r>
              <a:rPr lang="en-US" sz="2000">
                <a:solidFill>
                  <a:srgbClr val="FFFFFF"/>
                </a:solidFill>
                <a:latin typeface="Arial"/>
                <a:ea typeface="Arial"/>
                <a:cs typeface="Arial"/>
                <a:sym typeface="Arial"/>
              </a:rPr>
              <a:t>Projectmatig ingesteld?</a:t>
            </a:r>
          </a:p>
          <a:p>
            <a:pPr marL="431802" lvl="1" indent="-215901" algn="l">
              <a:lnSpc>
                <a:spcPts val="2800"/>
              </a:lnSpc>
              <a:buFont typeface="Arial"/>
              <a:buChar char="•"/>
            </a:pPr>
            <a:r>
              <a:rPr lang="en-US" sz="2000">
                <a:solidFill>
                  <a:srgbClr val="FFFFFF"/>
                </a:solidFill>
                <a:latin typeface="Arial"/>
                <a:ea typeface="Arial"/>
                <a:cs typeface="Arial"/>
                <a:sym typeface="Arial"/>
              </a:rPr>
              <a:t>Zelfstandig? </a:t>
            </a:r>
          </a:p>
          <a:p>
            <a:pPr marL="431802" lvl="1" indent="-215901" algn="l">
              <a:lnSpc>
                <a:spcPts val="2800"/>
              </a:lnSpc>
              <a:buFont typeface="Arial"/>
              <a:buChar char="•"/>
            </a:pPr>
            <a:r>
              <a:rPr lang="en-US" sz="2000">
                <a:solidFill>
                  <a:srgbClr val="FFFFFF"/>
                </a:solidFill>
                <a:latin typeface="Arial"/>
                <a:ea typeface="Arial"/>
                <a:cs typeface="Arial"/>
                <a:sym typeface="Arial"/>
              </a:rPr>
              <a:t>In voor samenwerking?</a:t>
            </a:r>
          </a:p>
          <a:p>
            <a:pPr marL="431802" lvl="1" indent="-215901" algn="l">
              <a:lnSpc>
                <a:spcPts val="2800"/>
              </a:lnSpc>
              <a:buFont typeface="Arial"/>
              <a:buChar char="•"/>
            </a:pPr>
            <a:r>
              <a:rPr lang="en-US" sz="2000">
                <a:solidFill>
                  <a:srgbClr val="FFFFFF"/>
                </a:solidFill>
                <a:latin typeface="Arial"/>
                <a:ea typeface="Arial"/>
                <a:cs typeface="Arial"/>
                <a:sym typeface="Arial"/>
              </a:rPr>
              <a:t>Goed in plannen?</a:t>
            </a:r>
          </a:p>
          <a:p>
            <a:pPr marL="431802" lvl="1" indent="-215901" algn="l">
              <a:lnSpc>
                <a:spcPts val="2800"/>
              </a:lnSpc>
              <a:buFont typeface="Arial"/>
              <a:buChar char="•"/>
            </a:pPr>
            <a:r>
              <a:rPr lang="en-US" sz="2000">
                <a:solidFill>
                  <a:srgbClr val="FFFFFF"/>
                </a:solidFill>
                <a:latin typeface="Arial"/>
                <a:ea typeface="Arial"/>
                <a:cs typeface="Arial"/>
                <a:sym typeface="Arial"/>
              </a:rPr>
              <a:t>Extra gemotiveerd en op zoek naar meer uitdaging?</a:t>
            </a:r>
          </a:p>
          <a:p>
            <a:pPr marL="431802" lvl="1" indent="-215901" algn="l">
              <a:lnSpc>
                <a:spcPts val="2800"/>
              </a:lnSpc>
              <a:spcBef>
                <a:spcPct val="0"/>
              </a:spcBef>
              <a:buFont typeface="Arial"/>
              <a:buChar char="•"/>
            </a:pPr>
            <a:r>
              <a:rPr lang="en-US" sz="2000">
                <a:solidFill>
                  <a:srgbClr val="FFFFFF"/>
                </a:solidFill>
                <a:latin typeface="Arial"/>
                <a:ea typeface="Arial"/>
                <a:cs typeface="Arial"/>
                <a:sym typeface="Arial"/>
              </a:rPr>
              <a:t>Praktisch en theoretisch ingesteld?</a:t>
            </a:r>
          </a:p>
        </p:txBody>
      </p:sp>
      <p:sp>
        <p:nvSpPr>
          <p:cNvPr id="15" name="TextBox 15"/>
          <p:cNvSpPr txBox="1"/>
          <p:nvPr/>
        </p:nvSpPr>
        <p:spPr>
          <a:xfrm>
            <a:off x="2214818" y="3265674"/>
            <a:ext cx="2128582" cy="509307"/>
          </a:xfrm>
          <a:prstGeom prst="rect">
            <a:avLst/>
          </a:prstGeom>
        </p:spPr>
        <p:txBody>
          <a:bodyPr wrap="square" lIns="0" tIns="0" rIns="0" bIns="0" rtlCol="0" anchor="t">
            <a:spAutoFit/>
          </a:bodyPr>
          <a:lstStyle/>
          <a:p>
            <a:pPr algn="l">
              <a:lnSpc>
                <a:spcPts val="4199"/>
              </a:lnSpc>
              <a:spcBef>
                <a:spcPct val="0"/>
              </a:spcBef>
            </a:pPr>
            <a:r>
              <a:rPr lang="en-US" sz="2999" b="1" dirty="0">
                <a:solidFill>
                  <a:srgbClr val="FFFFFF"/>
                </a:solidFill>
                <a:latin typeface="Arial Bold"/>
                <a:ea typeface="Arial Bold"/>
                <a:cs typeface="Arial Bold"/>
                <a:sym typeface="Arial Bold"/>
              </a:rPr>
              <a:t>Ben </a:t>
            </a:r>
            <a:r>
              <a:rPr lang="en-US" sz="2999" b="1" dirty="0" err="1">
                <a:solidFill>
                  <a:srgbClr val="FFFFFF"/>
                </a:solidFill>
                <a:latin typeface="Arial Bold"/>
                <a:ea typeface="Arial Bold"/>
                <a:cs typeface="Arial Bold"/>
                <a:sym typeface="Arial Bold"/>
              </a:rPr>
              <a:t>jij</a:t>
            </a:r>
            <a:r>
              <a:rPr lang="en-US" sz="2999" b="1" dirty="0">
                <a:solidFill>
                  <a:srgbClr val="FFFFFF"/>
                </a:solidFill>
                <a:latin typeface="Arial Bold"/>
                <a:ea typeface="Arial Bold"/>
                <a:cs typeface="Arial Bold"/>
                <a:sym typeface="Arial Bold"/>
              </a:rPr>
              <a:t>:</a:t>
            </a:r>
          </a:p>
        </p:txBody>
      </p:sp>
      <p:sp>
        <p:nvSpPr>
          <p:cNvPr id="16" name="TextBox 16"/>
          <p:cNvSpPr txBox="1"/>
          <p:nvPr/>
        </p:nvSpPr>
        <p:spPr>
          <a:xfrm>
            <a:off x="9368654" y="3265674"/>
            <a:ext cx="3128145" cy="509307"/>
          </a:xfrm>
          <a:prstGeom prst="rect">
            <a:avLst/>
          </a:prstGeom>
        </p:spPr>
        <p:txBody>
          <a:bodyPr wrap="square" lIns="0" tIns="0" rIns="0" bIns="0" rtlCol="0" anchor="t">
            <a:spAutoFit/>
          </a:bodyPr>
          <a:lstStyle/>
          <a:p>
            <a:pPr algn="l">
              <a:lnSpc>
                <a:spcPts val="4199"/>
              </a:lnSpc>
              <a:spcBef>
                <a:spcPct val="0"/>
              </a:spcBef>
            </a:pPr>
            <a:r>
              <a:rPr lang="en-US" sz="2999" b="1" dirty="0">
                <a:solidFill>
                  <a:srgbClr val="FFFFFF"/>
                </a:solidFill>
                <a:latin typeface="Arial Bold"/>
                <a:ea typeface="Arial Bold"/>
                <a:cs typeface="Arial Bold"/>
                <a:sym typeface="Arial Bold"/>
              </a:rPr>
              <a:t>Of wil </a:t>
            </a:r>
            <a:r>
              <a:rPr lang="en-US" sz="2999" b="1" dirty="0" err="1">
                <a:solidFill>
                  <a:srgbClr val="FFFFFF"/>
                </a:solidFill>
                <a:latin typeface="Arial Bold"/>
                <a:ea typeface="Arial Bold"/>
                <a:cs typeface="Arial Bold"/>
                <a:sym typeface="Arial Bold"/>
              </a:rPr>
              <a:t>jij</a:t>
            </a:r>
            <a:r>
              <a:rPr lang="en-US" sz="2999" b="1" dirty="0">
                <a:solidFill>
                  <a:srgbClr val="FFFFFF"/>
                </a:solidFill>
                <a:latin typeface="Arial Bold"/>
                <a:ea typeface="Arial Bold"/>
                <a:cs typeface="Arial Bold"/>
                <a:sym typeface="Arial Bold"/>
              </a:rPr>
              <a:t> </a:t>
            </a:r>
            <a:r>
              <a:rPr lang="en-US" sz="2999" b="1" dirty="0" err="1">
                <a:solidFill>
                  <a:srgbClr val="FFFFFF"/>
                </a:solidFill>
                <a:latin typeface="Arial Bold"/>
                <a:ea typeface="Arial Bold"/>
                <a:cs typeface="Arial Bold"/>
                <a:sym typeface="Arial Bold"/>
              </a:rPr>
              <a:t>liever</a:t>
            </a:r>
            <a:r>
              <a:rPr lang="en-US" sz="2999" b="1" dirty="0">
                <a:solidFill>
                  <a:srgbClr val="FFFFFF"/>
                </a:solidFill>
                <a:latin typeface="Arial Bold"/>
                <a:ea typeface="Arial Bold"/>
                <a:cs typeface="Arial Bold"/>
                <a:sym typeface="Arial Bold"/>
              </a:rPr>
              <a:t>:</a:t>
            </a:r>
          </a:p>
        </p:txBody>
      </p:sp>
      <p:sp>
        <p:nvSpPr>
          <p:cNvPr id="17" name="TextBox 17"/>
          <p:cNvSpPr txBox="1"/>
          <p:nvPr/>
        </p:nvSpPr>
        <p:spPr>
          <a:xfrm>
            <a:off x="9144000" y="3925688"/>
            <a:ext cx="7058627" cy="1797050"/>
          </a:xfrm>
          <a:prstGeom prst="rect">
            <a:avLst/>
          </a:prstGeom>
        </p:spPr>
        <p:txBody>
          <a:bodyPr lIns="0" tIns="0" rIns="0" bIns="0" rtlCol="0" anchor="t">
            <a:spAutoFit/>
          </a:bodyPr>
          <a:lstStyle/>
          <a:p>
            <a:pPr marL="431802" lvl="1" indent="-215901" algn="l">
              <a:lnSpc>
                <a:spcPts val="2800"/>
              </a:lnSpc>
              <a:buFont typeface="Arial"/>
              <a:buChar char="•"/>
            </a:pPr>
            <a:r>
              <a:rPr lang="en-US" sz="2000">
                <a:solidFill>
                  <a:srgbClr val="FFFFFF"/>
                </a:solidFill>
                <a:latin typeface="Arial"/>
                <a:ea typeface="Arial"/>
                <a:cs typeface="Arial"/>
                <a:sym typeface="Arial"/>
              </a:rPr>
              <a:t>Werken met duidelijke regels en een vaste planning?</a:t>
            </a:r>
          </a:p>
          <a:p>
            <a:pPr marL="431802" lvl="1" indent="-215901" algn="l">
              <a:lnSpc>
                <a:spcPts val="2800"/>
              </a:lnSpc>
              <a:buFont typeface="Arial"/>
              <a:buChar char="•"/>
            </a:pPr>
            <a:r>
              <a:rPr lang="en-US" sz="2000">
                <a:solidFill>
                  <a:srgbClr val="FFFFFF"/>
                </a:solidFill>
                <a:latin typeface="Arial"/>
                <a:ea typeface="Arial"/>
                <a:cs typeface="Arial"/>
                <a:sym typeface="Arial"/>
              </a:rPr>
              <a:t>Soms een duwtje krijgen om te beginnen?</a:t>
            </a:r>
          </a:p>
          <a:p>
            <a:pPr marL="431802" lvl="1" indent="-215901" algn="l">
              <a:lnSpc>
                <a:spcPts val="2800"/>
              </a:lnSpc>
              <a:buFont typeface="Arial"/>
              <a:buChar char="•"/>
            </a:pPr>
            <a:r>
              <a:rPr lang="en-US" sz="2000">
                <a:solidFill>
                  <a:srgbClr val="FFFFFF"/>
                </a:solidFill>
                <a:latin typeface="Arial"/>
                <a:ea typeface="Arial"/>
                <a:cs typeface="Arial"/>
                <a:sym typeface="Arial"/>
              </a:rPr>
              <a:t>De tijd nemen om dingen goed te begrijpen?</a:t>
            </a:r>
          </a:p>
          <a:p>
            <a:pPr marL="431802" lvl="1" indent="-215901" algn="l">
              <a:lnSpc>
                <a:spcPts val="2800"/>
              </a:lnSpc>
              <a:buFont typeface="Arial"/>
              <a:buChar char="•"/>
            </a:pPr>
            <a:r>
              <a:rPr lang="en-US" sz="2000">
                <a:solidFill>
                  <a:srgbClr val="FFFFFF"/>
                </a:solidFill>
                <a:latin typeface="Arial"/>
                <a:ea typeface="Arial"/>
                <a:cs typeface="Arial"/>
                <a:sym typeface="Arial"/>
              </a:rPr>
              <a:t>Werken zoals iedereen, op dezelfde manier?</a:t>
            </a:r>
          </a:p>
          <a:p>
            <a:pPr marL="431802" lvl="1" indent="-215901" algn="l">
              <a:lnSpc>
                <a:spcPts val="2800"/>
              </a:lnSpc>
              <a:spcBef>
                <a:spcPct val="0"/>
              </a:spcBef>
              <a:buFont typeface="Arial"/>
              <a:buChar char="•"/>
            </a:pPr>
            <a:r>
              <a:rPr lang="en-US" sz="2000">
                <a:solidFill>
                  <a:srgbClr val="FFFFFF"/>
                </a:solidFill>
                <a:latin typeface="Arial"/>
                <a:ea typeface="Arial"/>
                <a:cs typeface="Arial"/>
                <a:sym typeface="Arial"/>
              </a:rPr>
              <a:t>Hebben dat de docent je vertelt hoe je het moet doen?</a:t>
            </a:r>
          </a:p>
        </p:txBody>
      </p:sp>
      <p:sp>
        <p:nvSpPr>
          <p:cNvPr id="18" name="TextBox 18"/>
          <p:cNvSpPr txBox="1"/>
          <p:nvPr/>
        </p:nvSpPr>
        <p:spPr>
          <a:xfrm>
            <a:off x="3781054" y="6800528"/>
            <a:ext cx="3838946" cy="339580"/>
          </a:xfrm>
          <a:prstGeom prst="rect">
            <a:avLst/>
          </a:prstGeom>
        </p:spPr>
        <p:txBody>
          <a:bodyPr wrap="square" lIns="0" tIns="0" rIns="0" bIns="0" rtlCol="0" anchor="t">
            <a:spAutoFit/>
          </a:bodyPr>
          <a:lstStyle/>
          <a:p>
            <a:pPr algn="l">
              <a:lnSpc>
                <a:spcPts val="2800"/>
              </a:lnSpc>
              <a:spcBef>
                <a:spcPct val="0"/>
              </a:spcBef>
            </a:pPr>
            <a:r>
              <a:rPr lang="en-US" sz="2000" b="1" dirty="0">
                <a:solidFill>
                  <a:srgbClr val="FFFFFF"/>
                </a:solidFill>
                <a:latin typeface="Arial Bold"/>
                <a:ea typeface="Arial Bold"/>
                <a:cs typeface="Arial Bold"/>
                <a:sym typeface="Arial Bold"/>
              </a:rPr>
              <a:t>Kies dan </a:t>
            </a:r>
            <a:r>
              <a:rPr lang="en-US" sz="2000" b="1" dirty="0" err="1">
                <a:solidFill>
                  <a:srgbClr val="FFFFFF"/>
                </a:solidFill>
                <a:latin typeface="Arial Bold"/>
                <a:ea typeface="Arial Bold"/>
                <a:cs typeface="Arial Bold"/>
                <a:sym typeface="Arial Bold"/>
              </a:rPr>
              <a:t>voor</a:t>
            </a:r>
            <a:r>
              <a:rPr lang="en-US" sz="2000" b="1" dirty="0">
                <a:solidFill>
                  <a:srgbClr val="FFFFFF"/>
                </a:solidFill>
                <a:latin typeface="Arial Bold"/>
                <a:ea typeface="Arial Bold"/>
                <a:cs typeface="Arial Bold"/>
                <a:sym typeface="Arial Bold"/>
              </a:rPr>
              <a:t> De Campus!</a:t>
            </a:r>
          </a:p>
        </p:txBody>
      </p:sp>
      <p:sp>
        <p:nvSpPr>
          <p:cNvPr id="19" name="TextBox 19"/>
          <p:cNvSpPr txBox="1"/>
          <p:nvPr/>
        </p:nvSpPr>
        <p:spPr>
          <a:xfrm>
            <a:off x="11146499" y="6878861"/>
            <a:ext cx="4374654" cy="387350"/>
          </a:xfrm>
          <a:prstGeom prst="rect">
            <a:avLst/>
          </a:prstGeom>
        </p:spPr>
        <p:txBody>
          <a:bodyPr lIns="0" tIns="0" rIns="0" bIns="0" rtlCol="0" anchor="t">
            <a:spAutoFit/>
          </a:bodyPr>
          <a:lstStyle/>
          <a:p>
            <a:pPr algn="l">
              <a:lnSpc>
                <a:spcPts val="2800"/>
              </a:lnSpc>
              <a:spcBef>
                <a:spcPct val="0"/>
              </a:spcBef>
            </a:pPr>
            <a:r>
              <a:rPr lang="en-US" sz="2000" b="1" dirty="0">
                <a:solidFill>
                  <a:srgbClr val="FFFFFF"/>
                </a:solidFill>
                <a:latin typeface="Arial Bold"/>
                <a:ea typeface="Arial Bold"/>
                <a:cs typeface="Arial Bold"/>
                <a:sym typeface="Arial Bold"/>
              </a:rPr>
              <a:t>Kies dan </a:t>
            </a:r>
            <a:r>
              <a:rPr lang="en-US" sz="2000" b="1" dirty="0" err="1">
                <a:solidFill>
                  <a:srgbClr val="FFFFFF"/>
                </a:solidFill>
                <a:latin typeface="Arial Bold"/>
                <a:ea typeface="Arial Bold"/>
                <a:cs typeface="Arial Bold"/>
                <a:sym typeface="Arial Bold"/>
              </a:rPr>
              <a:t>voor</a:t>
            </a:r>
            <a:r>
              <a:rPr lang="en-US" sz="2000" b="1" dirty="0">
                <a:solidFill>
                  <a:srgbClr val="FFFFFF"/>
                </a:solidFill>
                <a:latin typeface="Arial Bold"/>
                <a:ea typeface="Arial Bold"/>
                <a:cs typeface="Arial Bold"/>
                <a:sym typeface="Arial Bold"/>
              </a:rPr>
              <a:t> </a:t>
            </a:r>
            <a:r>
              <a:rPr lang="en-US" sz="2000" b="1" dirty="0" err="1">
                <a:solidFill>
                  <a:srgbClr val="FFFFFF"/>
                </a:solidFill>
                <a:latin typeface="Arial Bold"/>
                <a:ea typeface="Arial Bold"/>
                <a:cs typeface="Arial Bold"/>
                <a:sym typeface="Arial Bold"/>
              </a:rPr>
              <a:t>een</a:t>
            </a:r>
            <a:r>
              <a:rPr lang="en-US" sz="2000" b="1" dirty="0">
                <a:solidFill>
                  <a:srgbClr val="FFFFFF"/>
                </a:solidFill>
                <a:latin typeface="Arial Bold"/>
                <a:ea typeface="Arial Bold"/>
                <a:cs typeface="Arial Bold"/>
                <a:sym typeface="Arial Bold"/>
              </a:rPr>
              <a:t> </a:t>
            </a:r>
            <a:r>
              <a:rPr lang="en-US" sz="2000" b="1" dirty="0" err="1">
                <a:solidFill>
                  <a:srgbClr val="FFFFFF"/>
                </a:solidFill>
                <a:latin typeface="Arial Bold"/>
                <a:ea typeface="Arial Bold"/>
                <a:cs typeface="Arial Bold"/>
                <a:sym typeface="Arial Bold"/>
              </a:rPr>
              <a:t>andere</a:t>
            </a:r>
            <a:r>
              <a:rPr lang="en-US" sz="2000" b="1" dirty="0">
                <a:solidFill>
                  <a:srgbClr val="FFFFFF"/>
                </a:solidFill>
                <a:latin typeface="Arial Bold"/>
                <a:ea typeface="Arial Bold"/>
                <a:cs typeface="Arial Bold"/>
                <a:sym typeface="Arial Bold"/>
              </a:rPr>
              <a:t> </a:t>
            </a:r>
            <a:r>
              <a:rPr lang="en-US" sz="2000" b="1" dirty="0" err="1">
                <a:solidFill>
                  <a:srgbClr val="FFFFFF"/>
                </a:solidFill>
                <a:latin typeface="Arial Bold"/>
                <a:ea typeface="Arial Bold"/>
                <a:cs typeface="Arial Bold"/>
                <a:sym typeface="Arial Bold"/>
              </a:rPr>
              <a:t>opleiding</a:t>
            </a:r>
            <a:r>
              <a:rPr lang="en-US" sz="2000" b="1" dirty="0">
                <a:solidFill>
                  <a:srgbClr val="FFFFFF"/>
                </a:solidFill>
                <a:latin typeface="Arial Bold"/>
                <a:ea typeface="Arial Bold"/>
                <a:cs typeface="Arial Bold"/>
                <a:sym typeface="Arial Bold"/>
              </a:rPr>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891854" y="9562018"/>
            <a:ext cx="4252484" cy="595803"/>
          </a:xfrm>
          <a:custGeom>
            <a:avLst/>
            <a:gdLst/>
            <a:ahLst/>
            <a:cxnLst/>
            <a:rect l="l" t="t" r="r" b="b"/>
            <a:pathLst>
              <a:path w="4252484" h="595803">
                <a:moveTo>
                  <a:pt x="0" y="0"/>
                </a:moveTo>
                <a:lnTo>
                  <a:pt x="4252484" y="0"/>
                </a:lnTo>
                <a:lnTo>
                  <a:pt x="4252484" y="595803"/>
                </a:lnTo>
                <a:lnTo>
                  <a:pt x="0" y="595803"/>
                </a:lnTo>
                <a:lnTo>
                  <a:pt x="0" y="0"/>
                </a:lnTo>
                <a:close/>
              </a:path>
            </a:pathLst>
          </a:custGeom>
          <a:blipFill>
            <a:blip r:embed="rId3"/>
            <a:stretch>
              <a:fillRect/>
            </a:stretch>
          </a:blipFill>
        </p:spPr>
        <p:txBody>
          <a:bodyPr/>
          <a:lstStyle/>
          <a:p>
            <a:endParaRPr lang="nl-NL"/>
          </a:p>
        </p:txBody>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txBody>
          <a:bodyPr/>
          <a:lstStyle/>
          <a:p>
            <a:endParaRPr lang="nl-NL"/>
          </a:p>
        </p:txBody>
      </p:sp>
      <p:grpSp>
        <p:nvGrpSpPr>
          <p:cNvPr id="4" name="Group 4"/>
          <p:cNvGrpSpPr/>
          <p:nvPr/>
        </p:nvGrpSpPr>
        <p:grpSpPr>
          <a:xfrm>
            <a:off x="12897968" y="9460973"/>
            <a:ext cx="5246370" cy="826027"/>
            <a:chOff x="0" y="0"/>
            <a:chExt cx="812800" cy="127973"/>
          </a:xfrm>
        </p:grpSpPr>
        <p:sp>
          <p:nvSpPr>
            <p:cNvPr id="5" name="Freeform 5"/>
            <p:cNvSpPr/>
            <p:nvPr/>
          </p:nvSpPr>
          <p:spPr>
            <a:xfrm>
              <a:off x="0" y="0"/>
              <a:ext cx="812800" cy="127973"/>
            </a:xfrm>
            <a:custGeom>
              <a:avLst/>
              <a:gdLst/>
              <a:ahLst/>
              <a:cxnLst/>
              <a:rect l="l" t="t" r="r" b="b"/>
              <a:pathLst>
                <a:path w="812800" h="127973">
                  <a:moveTo>
                    <a:pt x="0" y="0"/>
                  </a:moveTo>
                  <a:lnTo>
                    <a:pt x="812800" y="0"/>
                  </a:lnTo>
                  <a:lnTo>
                    <a:pt x="812800" y="127973"/>
                  </a:lnTo>
                  <a:lnTo>
                    <a:pt x="0" y="127973"/>
                  </a:lnTo>
                  <a:close/>
                </a:path>
              </a:pathLst>
            </a:custGeom>
            <a:solidFill>
              <a:srgbClr val="FFFFFF"/>
            </a:solidFill>
            <a:ln w="12700">
              <a:solidFill>
                <a:srgbClr val="000000"/>
              </a:solidFill>
            </a:ln>
          </p:spPr>
          <p:txBody>
            <a:bodyPr/>
            <a:lstStyle/>
            <a:p>
              <a:endParaRPr lang="nl-NL"/>
            </a:p>
          </p:txBody>
        </p:sp>
      </p:grpSp>
      <p:sp>
        <p:nvSpPr>
          <p:cNvPr id="6" name="Freeform 6"/>
          <p:cNvSpPr/>
          <p:nvPr/>
        </p:nvSpPr>
        <p:spPr>
          <a:xfrm>
            <a:off x="13891854" y="9492527"/>
            <a:ext cx="3008383" cy="762917"/>
          </a:xfrm>
          <a:custGeom>
            <a:avLst/>
            <a:gdLst/>
            <a:ahLst/>
            <a:cxnLst/>
            <a:rect l="l" t="t" r="r" b="b"/>
            <a:pathLst>
              <a:path w="3008383" h="762917">
                <a:moveTo>
                  <a:pt x="0" y="0"/>
                </a:moveTo>
                <a:lnTo>
                  <a:pt x="3008383" y="0"/>
                </a:lnTo>
                <a:lnTo>
                  <a:pt x="3008383" y="762917"/>
                </a:lnTo>
                <a:lnTo>
                  <a:pt x="0" y="762917"/>
                </a:lnTo>
                <a:lnTo>
                  <a:pt x="0" y="0"/>
                </a:lnTo>
                <a:close/>
              </a:path>
            </a:pathLst>
          </a:custGeom>
          <a:blipFill>
            <a:blip r:embed="rId5"/>
            <a:stretch>
              <a:fillRect/>
            </a:stretch>
          </a:blipFill>
        </p:spPr>
        <p:txBody>
          <a:bodyPr/>
          <a:lstStyle/>
          <a:p>
            <a:endParaRPr lang="nl-NL"/>
          </a:p>
        </p:txBody>
      </p:sp>
      <p:sp>
        <p:nvSpPr>
          <p:cNvPr id="7" name="TextBox 7"/>
          <p:cNvSpPr txBox="1"/>
          <p:nvPr/>
        </p:nvSpPr>
        <p:spPr>
          <a:xfrm>
            <a:off x="2332692" y="1981122"/>
            <a:ext cx="11001883" cy="866775"/>
          </a:xfrm>
          <a:prstGeom prst="rect">
            <a:avLst/>
          </a:prstGeom>
        </p:spPr>
        <p:txBody>
          <a:bodyPr lIns="0" tIns="0" rIns="0" bIns="0" rtlCol="0" anchor="t">
            <a:spAutoFit/>
          </a:bodyPr>
          <a:lstStyle/>
          <a:p>
            <a:pPr algn="l">
              <a:lnSpc>
                <a:spcPts val="6300"/>
              </a:lnSpc>
            </a:pPr>
            <a:r>
              <a:rPr lang="en-US" sz="4500" b="1">
                <a:solidFill>
                  <a:srgbClr val="00365F"/>
                </a:solidFill>
                <a:latin typeface="Arial Bold"/>
                <a:ea typeface="Arial Bold"/>
                <a:cs typeface="Arial Bold"/>
                <a:sym typeface="Arial Bold"/>
              </a:rPr>
              <a:t>Aanmelden bij De Campus?</a:t>
            </a:r>
          </a:p>
        </p:txBody>
      </p:sp>
      <p:grpSp>
        <p:nvGrpSpPr>
          <p:cNvPr id="8" name="Group 8"/>
          <p:cNvGrpSpPr/>
          <p:nvPr/>
        </p:nvGrpSpPr>
        <p:grpSpPr>
          <a:xfrm>
            <a:off x="12535569" y="176047"/>
            <a:ext cx="5310991" cy="5343699"/>
            <a:chOff x="0" y="0"/>
            <a:chExt cx="812800" cy="817806"/>
          </a:xfrm>
        </p:grpSpPr>
        <p:sp>
          <p:nvSpPr>
            <p:cNvPr id="9" name="Freeform 9"/>
            <p:cNvSpPr/>
            <p:nvPr/>
          </p:nvSpPr>
          <p:spPr>
            <a:xfrm>
              <a:off x="0" y="0"/>
              <a:ext cx="812800" cy="817806"/>
            </a:xfrm>
            <a:custGeom>
              <a:avLst/>
              <a:gdLst/>
              <a:ahLst/>
              <a:cxnLst/>
              <a:rect l="l" t="t" r="r" b="b"/>
              <a:pathLst>
                <a:path w="812800" h="817806">
                  <a:moveTo>
                    <a:pt x="406400" y="0"/>
                  </a:moveTo>
                  <a:cubicBezTo>
                    <a:pt x="181951" y="0"/>
                    <a:pt x="0" y="183072"/>
                    <a:pt x="0" y="408903"/>
                  </a:cubicBezTo>
                  <a:cubicBezTo>
                    <a:pt x="0" y="634734"/>
                    <a:pt x="181951" y="817806"/>
                    <a:pt x="406400" y="817806"/>
                  </a:cubicBezTo>
                  <a:cubicBezTo>
                    <a:pt x="630849" y="817806"/>
                    <a:pt x="812800" y="634734"/>
                    <a:pt x="812800" y="408903"/>
                  </a:cubicBezTo>
                  <a:cubicBezTo>
                    <a:pt x="812800" y="183072"/>
                    <a:pt x="630849" y="0"/>
                    <a:pt x="406400" y="0"/>
                  </a:cubicBezTo>
                  <a:close/>
                </a:path>
              </a:pathLst>
            </a:custGeom>
            <a:blipFill>
              <a:blip r:embed="rId6"/>
              <a:stretch>
                <a:fillRect l="-10375" r="-40926"/>
              </a:stretch>
            </a:blipFill>
          </p:spPr>
          <p:txBody>
            <a:bodyPr/>
            <a:lstStyle/>
            <a:p>
              <a:endParaRPr lang="nl-NL"/>
            </a:p>
          </p:txBody>
        </p:sp>
      </p:grpSp>
      <p:sp>
        <p:nvSpPr>
          <p:cNvPr id="10" name="Freeform 10"/>
          <p:cNvSpPr/>
          <p:nvPr/>
        </p:nvSpPr>
        <p:spPr>
          <a:xfrm rot="-142935">
            <a:off x="12848610" y="4462744"/>
            <a:ext cx="4195840" cy="4571047"/>
          </a:xfrm>
          <a:custGeom>
            <a:avLst/>
            <a:gdLst/>
            <a:ahLst/>
            <a:cxnLst/>
            <a:rect l="l" t="t" r="r" b="b"/>
            <a:pathLst>
              <a:path w="4195840" h="4571047">
                <a:moveTo>
                  <a:pt x="0" y="0"/>
                </a:moveTo>
                <a:lnTo>
                  <a:pt x="4195840" y="0"/>
                </a:lnTo>
                <a:lnTo>
                  <a:pt x="4195840" y="4571046"/>
                </a:lnTo>
                <a:lnTo>
                  <a:pt x="0" y="45710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NL"/>
          </a:p>
        </p:txBody>
      </p:sp>
      <p:sp>
        <p:nvSpPr>
          <p:cNvPr id="11" name="TextBox 11"/>
          <p:cNvSpPr txBox="1"/>
          <p:nvPr/>
        </p:nvSpPr>
        <p:spPr>
          <a:xfrm rot="107071">
            <a:off x="13371776" y="5868602"/>
            <a:ext cx="3152180" cy="1982470"/>
          </a:xfrm>
          <a:prstGeom prst="rect">
            <a:avLst/>
          </a:prstGeom>
        </p:spPr>
        <p:txBody>
          <a:bodyPr lIns="0" tIns="0" rIns="0" bIns="0" rtlCol="0" anchor="t">
            <a:spAutoFit/>
          </a:bodyPr>
          <a:lstStyle/>
          <a:p>
            <a:pPr algn="ctr">
              <a:lnSpc>
                <a:spcPts val="3079"/>
              </a:lnSpc>
              <a:spcBef>
                <a:spcPct val="0"/>
              </a:spcBef>
            </a:pPr>
            <a:r>
              <a:rPr lang="en-US" sz="2199" b="1">
                <a:solidFill>
                  <a:srgbClr val="00365F"/>
                </a:solidFill>
                <a:latin typeface="Arial Bold"/>
                <a:ea typeface="Arial Bold"/>
                <a:cs typeface="Arial Bold"/>
                <a:sym typeface="Arial Bold"/>
              </a:rPr>
              <a:t>Landelijke centrale </a:t>
            </a:r>
          </a:p>
          <a:p>
            <a:pPr algn="ctr">
              <a:lnSpc>
                <a:spcPts val="3079"/>
              </a:lnSpc>
              <a:spcBef>
                <a:spcPct val="0"/>
              </a:spcBef>
            </a:pPr>
            <a:r>
              <a:rPr lang="en-US" sz="2199" b="1">
                <a:solidFill>
                  <a:srgbClr val="00365F"/>
                </a:solidFill>
                <a:latin typeface="Arial Bold"/>
                <a:ea typeface="Arial Bold"/>
                <a:cs typeface="Arial Bold"/>
                <a:sym typeface="Arial Bold"/>
              </a:rPr>
              <a:t>aanmeldweek PO-VO </a:t>
            </a:r>
          </a:p>
          <a:p>
            <a:pPr algn="ctr">
              <a:lnSpc>
                <a:spcPts val="3079"/>
              </a:lnSpc>
              <a:spcBef>
                <a:spcPct val="0"/>
              </a:spcBef>
            </a:pPr>
            <a:endParaRPr lang="en-US" sz="2199" b="1">
              <a:solidFill>
                <a:srgbClr val="00365F"/>
              </a:solidFill>
              <a:latin typeface="Arial Bold"/>
              <a:ea typeface="Arial Bold"/>
              <a:cs typeface="Arial Bold"/>
              <a:sym typeface="Arial Bold"/>
            </a:endParaRPr>
          </a:p>
          <a:p>
            <a:pPr algn="ctr">
              <a:lnSpc>
                <a:spcPts val="3079"/>
              </a:lnSpc>
              <a:spcBef>
                <a:spcPct val="0"/>
              </a:spcBef>
            </a:pPr>
            <a:r>
              <a:rPr lang="en-US" sz="2199" b="1">
                <a:solidFill>
                  <a:srgbClr val="00365F"/>
                </a:solidFill>
                <a:latin typeface="Arial Bold"/>
                <a:ea typeface="Arial Bold"/>
                <a:cs typeface="Arial Bold"/>
                <a:sym typeface="Arial Bold"/>
              </a:rPr>
              <a:t>dinsdag 25 t/m maandag 31 maart 2025</a:t>
            </a:r>
          </a:p>
        </p:txBody>
      </p:sp>
      <p:sp>
        <p:nvSpPr>
          <p:cNvPr id="12" name="TextBox 12"/>
          <p:cNvSpPr txBox="1"/>
          <p:nvPr/>
        </p:nvSpPr>
        <p:spPr>
          <a:xfrm>
            <a:off x="2332692" y="2841242"/>
            <a:ext cx="10765211" cy="6769735"/>
          </a:xfrm>
          <a:prstGeom prst="rect">
            <a:avLst/>
          </a:prstGeom>
        </p:spPr>
        <p:txBody>
          <a:bodyPr lIns="0" tIns="0" rIns="0" bIns="0" rtlCol="0" anchor="t">
            <a:spAutoFit/>
          </a:bodyPr>
          <a:lstStyle/>
          <a:p>
            <a:pPr algn="l">
              <a:lnSpc>
                <a:spcPts val="3499"/>
              </a:lnSpc>
            </a:pPr>
            <a:r>
              <a:rPr lang="en-US" sz="2499" b="1" dirty="0">
                <a:solidFill>
                  <a:srgbClr val="00365F"/>
                </a:solidFill>
                <a:latin typeface="Arial Bold"/>
                <a:ea typeface="Arial Bold"/>
                <a:cs typeface="Arial Bold"/>
                <a:sym typeface="Arial Bold"/>
              </a:rPr>
              <a:t>Procedure</a:t>
            </a:r>
          </a:p>
          <a:p>
            <a:pPr marL="474981" lvl="1" indent="-237491" algn="l">
              <a:lnSpc>
                <a:spcPts val="3080"/>
              </a:lnSpc>
              <a:buFont typeface="Arial"/>
              <a:buChar char="•"/>
            </a:pPr>
            <a:r>
              <a:rPr lang="en-US" sz="2200" dirty="0">
                <a:solidFill>
                  <a:srgbClr val="00365F"/>
                </a:solidFill>
                <a:latin typeface="Arial"/>
                <a:ea typeface="Arial"/>
                <a:cs typeface="Arial"/>
                <a:sym typeface="Arial"/>
              </a:rPr>
              <a:t>Meld je aan via LDOS (</a:t>
            </a:r>
            <a:r>
              <a:rPr lang="en-US" sz="2200" u="sng" dirty="0">
                <a:solidFill>
                  <a:srgbClr val="00365F"/>
                </a:solidFill>
                <a:latin typeface="Arial"/>
                <a:ea typeface="Arial"/>
                <a:cs typeface="Arial"/>
                <a:sym typeface="Arial"/>
                <a:hlinkClick r:id="rId9" tooltip="http://www.ldos.nl"/>
              </a:rPr>
              <a:t>www.ldos.nl</a:t>
            </a:r>
            <a:r>
              <a:rPr lang="en-US" sz="2200" dirty="0">
                <a:solidFill>
                  <a:srgbClr val="00365F"/>
                </a:solidFill>
                <a:latin typeface="Arial"/>
                <a:ea typeface="Arial"/>
                <a:cs typeface="Arial"/>
                <a:sym typeface="Arial"/>
              </a:rPr>
              <a:t>) </a:t>
            </a:r>
            <a:r>
              <a:rPr lang="en-US" sz="2200" dirty="0" err="1">
                <a:solidFill>
                  <a:srgbClr val="00365F"/>
                </a:solidFill>
                <a:latin typeface="Arial"/>
                <a:ea typeface="Arial"/>
                <a:cs typeface="Arial"/>
                <a:sym typeface="Arial"/>
              </a:rPr>
              <a:t>tijdens</a:t>
            </a:r>
            <a:r>
              <a:rPr lang="en-US" sz="2200" dirty="0">
                <a:solidFill>
                  <a:srgbClr val="00365F"/>
                </a:solidFill>
                <a:latin typeface="Arial"/>
                <a:ea typeface="Arial"/>
                <a:cs typeface="Arial"/>
                <a:sym typeface="Arial"/>
              </a:rPr>
              <a:t> de centrale </a:t>
            </a:r>
            <a:r>
              <a:rPr lang="en-US" sz="2200" dirty="0" err="1">
                <a:solidFill>
                  <a:srgbClr val="00365F"/>
                </a:solidFill>
                <a:latin typeface="Arial"/>
                <a:ea typeface="Arial"/>
                <a:cs typeface="Arial"/>
                <a:sym typeface="Arial"/>
              </a:rPr>
              <a:t>aanmeldweek</a:t>
            </a:r>
            <a:r>
              <a:rPr lang="en-US" sz="2200" dirty="0">
                <a:solidFill>
                  <a:srgbClr val="00365F"/>
                </a:solidFill>
                <a:latin typeface="Arial"/>
                <a:ea typeface="Arial"/>
                <a:cs typeface="Arial"/>
                <a:sym typeface="Arial"/>
              </a:rPr>
              <a:t>.</a:t>
            </a:r>
          </a:p>
          <a:p>
            <a:pPr marL="474981" lvl="1" indent="-237491" algn="l">
              <a:lnSpc>
                <a:spcPts val="3080"/>
              </a:lnSpc>
              <a:buFont typeface="Arial"/>
              <a:buChar char="•"/>
            </a:pPr>
            <a:r>
              <a:rPr lang="en-US" sz="2200" dirty="0" err="1">
                <a:solidFill>
                  <a:srgbClr val="00365F"/>
                </a:solidFill>
                <a:latin typeface="Arial"/>
                <a:ea typeface="Arial"/>
                <a:cs typeface="Arial"/>
                <a:sym typeface="Arial"/>
              </a:rPr>
              <a:t>Geef</a:t>
            </a:r>
            <a:r>
              <a:rPr lang="en-US" sz="2200" dirty="0">
                <a:solidFill>
                  <a:srgbClr val="00365F"/>
                </a:solidFill>
                <a:latin typeface="Arial"/>
                <a:ea typeface="Arial"/>
                <a:cs typeface="Arial"/>
                <a:sym typeface="Arial"/>
              </a:rPr>
              <a:t> </a:t>
            </a:r>
            <a:r>
              <a:rPr lang="en-US" sz="2200" dirty="0" err="1">
                <a:solidFill>
                  <a:srgbClr val="00365F"/>
                </a:solidFill>
                <a:latin typeface="Arial"/>
                <a:ea typeface="Arial"/>
                <a:cs typeface="Arial"/>
                <a:sym typeface="Arial"/>
              </a:rPr>
              <a:t>drie</a:t>
            </a:r>
            <a:r>
              <a:rPr lang="en-US" sz="2200" dirty="0">
                <a:solidFill>
                  <a:srgbClr val="00365F"/>
                </a:solidFill>
                <a:latin typeface="Arial"/>
                <a:ea typeface="Arial"/>
                <a:cs typeface="Arial"/>
                <a:sym typeface="Arial"/>
              </a:rPr>
              <a:t> </a:t>
            </a:r>
            <a:r>
              <a:rPr lang="en-US" sz="2200" dirty="0" err="1">
                <a:solidFill>
                  <a:srgbClr val="00365F"/>
                </a:solidFill>
                <a:latin typeface="Arial"/>
                <a:ea typeface="Arial"/>
                <a:cs typeface="Arial"/>
                <a:sym typeface="Arial"/>
              </a:rPr>
              <a:t>voorkeursscholen</a:t>
            </a:r>
            <a:r>
              <a:rPr lang="en-US" sz="2200" dirty="0">
                <a:solidFill>
                  <a:srgbClr val="00365F"/>
                </a:solidFill>
                <a:latin typeface="Arial"/>
                <a:ea typeface="Arial"/>
                <a:cs typeface="Arial"/>
                <a:sym typeface="Arial"/>
              </a:rPr>
              <a:t> in </a:t>
            </a:r>
            <a:r>
              <a:rPr lang="en-US" sz="2200" dirty="0" err="1">
                <a:solidFill>
                  <a:srgbClr val="00365F"/>
                </a:solidFill>
                <a:latin typeface="Arial"/>
                <a:ea typeface="Arial"/>
                <a:cs typeface="Arial"/>
                <a:sym typeface="Arial"/>
              </a:rPr>
              <a:t>volgorde</a:t>
            </a:r>
            <a:r>
              <a:rPr lang="en-US" sz="2200" dirty="0">
                <a:solidFill>
                  <a:srgbClr val="00365F"/>
                </a:solidFill>
                <a:latin typeface="Arial"/>
                <a:ea typeface="Arial"/>
                <a:cs typeface="Arial"/>
                <a:sym typeface="Arial"/>
              </a:rPr>
              <a:t> van </a:t>
            </a:r>
            <a:r>
              <a:rPr lang="en-US" sz="2200" dirty="0" err="1">
                <a:solidFill>
                  <a:srgbClr val="00365F"/>
                </a:solidFill>
                <a:latin typeface="Arial"/>
                <a:ea typeface="Arial"/>
                <a:cs typeface="Arial"/>
                <a:sym typeface="Arial"/>
              </a:rPr>
              <a:t>voorkeur</a:t>
            </a:r>
            <a:r>
              <a:rPr lang="en-US" sz="2200" dirty="0">
                <a:solidFill>
                  <a:srgbClr val="00365F"/>
                </a:solidFill>
                <a:latin typeface="Arial"/>
                <a:ea typeface="Arial"/>
                <a:cs typeface="Arial"/>
                <a:sym typeface="Arial"/>
              </a:rPr>
              <a:t> aan.</a:t>
            </a:r>
          </a:p>
          <a:p>
            <a:pPr marL="474981" lvl="1" indent="-237491" algn="l">
              <a:lnSpc>
                <a:spcPts val="3080"/>
              </a:lnSpc>
              <a:buFont typeface="Arial"/>
              <a:buChar char="•"/>
            </a:pPr>
            <a:r>
              <a:rPr lang="en-US" sz="2200" dirty="0">
                <a:solidFill>
                  <a:srgbClr val="00365F"/>
                </a:solidFill>
                <a:latin typeface="Arial"/>
                <a:ea typeface="Arial"/>
                <a:cs typeface="Arial"/>
                <a:sym typeface="Arial"/>
              </a:rPr>
              <a:t>Twee </a:t>
            </a:r>
            <a:r>
              <a:rPr lang="en-US" sz="2200" dirty="0" err="1">
                <a:solidFill>
                  <a:srgbClr val="00365F"/>
                </a:solidFill>
                <a:latin typeface="Arial"/>
                <a:ea typeface="Arial"/>
                <a:cs typeface="Arial"/>
                <a:sym typeface="Arial"/>
              </a:rPr>
              <a:t>verschillen</a:t>
            </a:r>
            <a:r>
              <a:rPr lang="en-US" sz="2200" dirty="0">
                <a:solidFill>
                  <a:srgbClr val="00365F"/>
                </a:solidFill>
                <a:latin typeface="Arial"/>
                <a:ea typeface="Arial"/>
                <a:cs typeface="Arial"/>
                <a:sym typeface="Arial"/>
              </a:rPr>
              <a:t> </a:t>
            </a:r>
            <a:r>
              <a:rPr lang="en-US" sz="2200" dirty="0" err="1">
                <a:solidFill>
                  <a:srgbClr val="00365F"/>
                </a:solidFill>
                <a:latin typeface="Arial"/>
                <a:ea typeface="Arial"/>
                <a:cs typeface="Arial"/>
                <a:sym typeface="Arial"/>
              </a:rPr>
              <a:t>voor</a:t>
            </a:r>
            <a:r>
              <a:rPr lang="en-US" sz="2200" dirty="0">
                <a:solidFill>
                  <a:srgbClr val="00365F"/>
                </a:solidFill>
                <a:latin typeface="Arial"/>
                <a:ea typeface="Arial"/>
                <a:cs typeface="Arial"/>
                <a:sym typeface="Arial"/>
              </a:rPr>
              <a:t> </a:t>
            </a:r>
            <a:r>
              <a:rPr lang="en-US" sz="2200" dirty="0" err="1">
                <a:solidFill>
                  <a:srgbClr val="00365F"/>
                </a:solidFill>
                <a:latin typeface="Arial"/>
                <a:ea typeface="Arial"/>
                <a:cs typeface="Arial"/>
                <a:sym typeface="Arial"/>
              </a:rPr>
              <a:t>aanmelding</a:t>
            </a:r>
            <a:r>
              <a:rPr lang="en-US" sz="2200" dirty="0">
                <a:solidFill>
                  <a:srgbClr val="00365F"/>
                </a:solidFill>
                <a:latin typeface="Arial"/>
                <a:ea typeface="Arial"/>
                <a:cs typeface="Arial"/>
                <a:sym typeface="Arial"/>
              </a:rPr>
              <a:t> bij De Campus</a:t>
            </a:r>
          </a:p>
          <a:p>
            <a:pPr marL="949962" lvl="2" indent="-316654" algn="l">
              <a:lnSpc>
                <a:spcPts val="3080"/>
              </a:lnSpc>
              <a:buFont typeface="Arial"/>
              <a:buChar char="⚬"/>
            </a:pPr>
            <a:r>
              <a:rPr lang="en-US" sz="2200" dirty="0">
                <a:solidFill>
                  <a:srgbClr val="00365F"/>
                </a:solidFill>
                <a:latin typeface="Arial"/>
                <a:ea typeface="Arial"/>
                <a:cs typeface="Arial"/>
                <a:sym typeface="Arial"/>
              </a:rPr>
              <a:t>1. Je </a:t>
            </a:r>
            <a:r>
              <a:rPr lang="en-US" sz="2200" dirty="0" err="1">
                <a:solidFill>
                  <a:srgbClr val="00365F"/>
                </a:solidFill>
                <a:latin typeface="Arial"/>
                <a:ea typeface="Arial"/>
                <a:cs typeface="Arial"/>
                <a:sym typeface="Arial"/>
              </a:rPr>
              <a:t>komt</a:t>
            </a:r>
            <a:r>
              <a:rPr lang="en-US" sz="2200" dirty="0">
                <a:solidFill>
                  <a:srgbClr val="00365F"/>
                </a:solidFill>
                <a:latin typeface="Arial"/>
                <a:ea typeface="Arial"/>
                <a:cs typeface="Arial"/>
                <a:sym typeface="Arial"/>
              </a:rPr>
              <a:t> </a:t>
            </a:r>
            <a:r>
              <a:rPr lang="en-US" sz="2200" dirty="0" err="1">
                <a:solidFill>
                  <a:srgbClr val="00365F"/>
                </a:solidFill>
                <a:latin typeface="Arial"/>
                <a:ea typeface="Arial"/>
                <a:cs typeface="Arial"/>
                <a:sym typeface="Arial"/>
              </a:rPr>
              <a:t>langs</a:t>
            </a:r>
            <a:r>
              <a:rPr lang="en-US" sz="2200" dirty="0">
                <a:solidFill>
                  <a:srgbClr val="00365F"/>
                </a:solidFill>
                <a:latin typeface="Arial"/>
                <a:ea typeface="Arial"/>
                <a:cs typeface="Arial"/>
                <a:sym typeface="Arial"/>
              </a:rPr>
              <a:t> </a:t>
            </a:r>
            <a:r>
              <a:rPr lang="en-US" sz="2200" dirty="0" err="1">
                <a:solidFill>
                  <a:srgbClr val="00365F"/>
                </a:solidFill>
                <a:latin typeface="Arial"/>
                <a:ea typeface="Arial"/>
                <a:cs typeface="Arial"/>
                <a:sym typeface="Arial"/>
              </a:rPr>
              <a:t>voor</a:t>
            </a:r>
            <a:r>
              <a:rPr lang="en-US" sz="2200" dirty="0">
                <a:solidFill>
                  <a:srgbClr val="00365F"/>
                </a:solidFill>
                <a:latin typeface="Arial"/>
                <a:ea typeface="Arial"/>
                <a:cs typeface="Arial"/>
                <a:sym typeface="Arial"/>
              </a:rPr>
              <a:t> </a:t>
            </a:r>
            <a:r>
              <a:rPr lang="en-US" sz="2200" dirty="0" err="1">
                <a:solidFill>
                  <a:srgbClr val="00365F"/>
                </a:solidFill>
                <a:latin typeface="Arial"/>
                <a:ea typeface="Arial"/>
                <a:cs typeface="Arial"/>
                <a:sym typeface="Arial"/>
              </a:rPr>
              <a:t>een</a:t>
            </a:r>
            <a:r>
              <a:rPr lang="en-US" sz="2200" dirty="0">
                <a:solidFill>
                  <a:srgbClr val="00365F"/>
                </a:solidFill>
                <a:latin typeface="Arial"/>
                <a:ea typeface="Arial"/>
                <a:cs typeface="Arial"/>
                <a:sym typeface="Arial"/>
              </a:rPr>
              <a:t> </a:t>
            </a:r>
            <a:r>
              <a:rPr lang="en-US" sz="2200" b="1" dirty="0" err="1">
                <a:solidFill>
                  <a:srgbClr val="00365F"/>
                </a:solidFill>
                <a:latin typeface="Arial Bold"/>
                <a:ea typeface="Arial Bold"/>
                <a:cs typeface="Arial Bold"/>
                <a:sym typeface="Arial Bold"/>
              </a:rPr>
              <a:t>persoonlijk</a:t>
            </a:r>
            <a:r>
              <a:rPr lang="en-US" sz="2200" b="1" dirty="0">
                <a:solidFill>
                  <a:srgbClr val="00365F"/>
                </a:solidFill>
                <a:latin typeface="Arial Bold"/>
                <a:ea typeface="Arial Bold"/>
                <a:cs typeface="Arial Bold"/>
                <a:sym typeface="Arial Bold"/>
              </a:rPr>
              <a:t> </a:t>
            </a:r>
            <a:r>
              <a:rPr lang="en-US" sz="2200" b="1" dirty="0" err="1">
                <a:solidFill>
                  <a:srgbClr val="00365F"/>
                </a:solidFill>
                <a:latin typeface="Arial Bold"/>
                <a:ea typeface="Arial Bold"/>
                <a:cs typeface="Arial Bold"/>
                <a:sym typeface="Arial Bold"/>
              </a:rPr>
              <a:t>gesprek</a:t>
            </a:r>
            <a:r>
              <a:rPr lang="en-US" sz="2200" dirty="0">
                <a:solidFill>
                  <a:srgbClr val="00365F"/>
                </a:solidFill>
                <a:latin typeface="Arial"/>
                <a:ea typeface="Arial"/>
                <a:cs typeface="Arial"/>
                <a:sym typeface="Arial"/>
              </a:rPr>
              <a:t> op:</a:t>
            </a:r>
          </a:p>
          <a:p>
            <a:pPr marL="1424943" lvl="3" indent="-356236" algn="l">
              <a:lnSpc>
                <a:spcPts val="3080"/>
              </a:lnSpc>
              <a:buFont typeface="Arial"/>
              <a:buChar char="￭"/>
            </a:pPr>
            <a:r>
              <a:rPr lang="en-US" sz="2200" dirty="0" err="1">
                <a:solidFill>
                  <a:srgbClr val="00365F"/>
                </a:solidFill>
                <a:latin typeface="Arial"/>
                <a:ea typeface="Arial"/>
                <a:cs typeface="Arial"/>
                <a:sym typeface="Arial"/>
              </a:rPr>
              <a:t>dinsdag</a:t>
            </a:r>
            <a:r>
              <a:rPr lang="en-US" sz="2200" dirty="0">
                <a:solidFill>
                  <a:srgbClr val="00365F"/>
                </a:solidFill>
                <a:latin typeface="Arial"/>
                <a:ea typeface="Arial"/>
                <a:cs typeface="Arial"/>
                <a:sym typeface="Arial"/>
              </a:rPr>
              <a:t> 25 </a:t>
            </a:r>
            <a:r>
              <a:rPr lang="en-US" sz="2200" dirty="0" err="1">
                <a:solidFill>
                  <a:srgbClr val="00365F"/>
                </a:solidFill>
                <a:latin typeface="Arial"/>
                <a:ea typeface="Arial"/>
                <a:cs typeface="Arial"/>
                <a:sym typeface="Arial"/>
              </a:rPr>
              <a:t>maart</a:t>
            </a:r>
            <a:r>
              <a:rPr lang="en-US" sz="2200" dirty="0">
                <a:solidFill>
                  <a:srgbClr val="00365F"/>
                </a:solidFill>
                <a:latin typeface="Arial"/>
                <a:ea typeface="Arial"/>
                <a:cs typeface="Arial"/>
                <a:sym typeface="Arial"/>
              </a:rPr>
              <a:t> 2025 </a:t>
            </a:r>
            <a:r>
              <a:rPr lang="en-US" sz="2200" dirty="0" err="1">
                <a:solidFill>
                  <a:srgbClr val="00365F"/>
                </a:solidFill>
                <a:latin typeface="Arial"/>
                <a:ea typeface="Arial"/>
                <a:cs typeface="Arial"/>
                <a:sym typeface="Arial"/>
              </a:rPr>
              <a:t>tussen</a:t>
            </a:r>
            <a:r>
              <a:rPr lang="en-US" sz="2200" dirty="0">
                <a:solidFill>
                  <a:srgbClr val="00365F"/>
                </a:solidFill>
                <a:latin typeface="Arial"/>
                <a:ea typeface="Arial"/>
                <a:cs typeface="Arial"/>
                <a:sym typeface="Arial"/>
              </a:rPr>
              <a:t> 17:30 en 21:00 </a:t>
            </a:r>
            <a:r>
              <a:rPr lang="en-US" sz="2200" dirty="0" err="1">
                <a:solidFill>
                  <a:srgbClr val="00365F"/>
                </a:solidFill>
                <a:latin typeface="Arial"/>
                <a:ea typeface="Arial"/>
                <a:cs typeface="Arial"/>
                <a:sym typeface="Arial"/>
              </a:rPr>
              <a:t>uur</a:t>
            </a:r>
            <a:r>
              <a:rPr lang="en-US" sz="2200" dirty="0">
                <a:solidFill>
                  <a:srgbClr val="00365F"/>
                </a:solidFill>
                <a:latin typeface="Arial"/>
                <a:ea typeface="Arial"/>
                <a:cs typeface="Arial"/>
                <a:sym typeface="Arial"/>
              </a:rPr>
              <a:t>.</a:t>
            </a:r>
          </a:p>
          <a:p>
            <a:pPr marL="1424943" lvl="3" indent="-356236" algn="l">
              <a:lnSpc>
                <a:spcPts val="3080"/>
              </a:lnSpc>
              <a:buFont typeface="Arial"/>
              <a:buChar char="￭"/>
            </a:pPr>
            <a:r>
              <a:rPr lang="en-US" sz="2200" dirty="0" err="1">
                <a:solidFill>
                  <a:srgbClr val="00365F"/>
                </a:solidFill>
                <a:latin typeface="Arial"/>
                <a:ea typeface="Arial"/>
                <a:cs typeface="Arial"/>
                <a:sym typeface="Arial"/>
              </a:rPr>
              <a:t>Vanaf</a:t>
            </a:r>
            <a:r>
              <a:rPr lang="en-US" sz="2200" dirty="0">
                <a:solidFill>
                  <a:srgbClr val="00365F"/>
                </a:solidFill>
                <a:latin typeface="Arial"/>
                <a:ea typeface="Arial"/>
                <a:cs typeface="Arial"/>
                <a:sym typeface="Arial"/>
              </a:rPr>
              <a:t> 18 </a:t>
            </a:r>
            <a:r>
              <a:rPr lang="en-US" sz="2200" dirty="0" err="1">
                <a:solidFill>
                  <a:srgbClr val="00365F"/>
                </a:solidFill>
                <a:latin typeface="Arial"/>
                <a:ea typeface="Arial"/>
                <a:cs typeface="Arial"/>
                <a:sym typeface="Arial"/>
              </a:rPr>
              <a:t>maart</a:t>
            </a:r>
            <a:r>
              <a:rPr lang="en-US" sz="2200" dirty="0">
                <a:solidFill>
                  <a:srgbClr val="00365F"/>
                </a:solidFill>
                <a:latin typeface="Arial"/>
                <a:ea typeface="Arial"/>
                <a:cs typeface="Arial"/>
                <a:sym typeface="Arial"/>
              </a:rPr>
              <a:t> </a:t>
            </a:r>
            <a:r>
              <a:rPr lang="en-US" sz="2200" dirty="0" err="1">
                <a:solidFill>
                  <a:srgbClr val="00365F"/>
                </a:solidFill>
                <a:latin typeface="Arial"/>
                <a:ea typeface="Arial"/>
                <a:cs typeface="Arial"/>
                <a:sym typeface="Arial"/>
              </a:rPr>
              <a:t>kun</a:t>
            </a:r>
            <a:r>
              <a:rPr lang="en-US" sz="2200" dirty="0">
                <a:solidFill>
                  <a:srgbClr val="00365F"/>
                </a:solidFill>
                <a:latin typeface="Arial"/>
                <a:ea typeface="Arial"/>
                <a:cs typeface="Arial"/>
                <a:sym typeface="Arial"/>
              </a:rPr>
              <a:t> je </a:t>
            </a:r>
            <a:r>
              <a:rPr lang="en-US" sz="2200" dirty="0" err="1">
                <a:solidFill>
                  <a:srgbClr val="00365F"/>
                </a:solidFill>
                <a:latin typeface="Arial"/>
                <a:ea typeface="Arial"/>
                <a:cs typeface="Arial"/>
                <a:sym typeface="Arial"/>
              </a:rPr>
              <a:t>een</a:t>
            </a:r>
            <a:r>
              <a:rPr lang="en-US" sz="2200" dirty="0">
                <a:solidFill>
                  <a:srgbClr val="00365F"/>
                </a:solidFill>
                <a:latin typeface="Arial"/>
                <a:ea typeface="Arial"/>
                <a:cs typeface="Arial"/>
                <a:sym typeface="Arial"/>
              </a:rPr>
              <a:t> </a:t>
            </a:r>
            <a:r>
              <a:rPr lang="en-US" sz="2200" dirty="0" err="1">
                <a:solidFill>
                  <a:srgbClr val="00365F"/>
                </a:solidFill>
                <a:latin typeface="Arial"/>
                <a:ea typeface="Arial"/>
                <a:cs typeface="Arial"/>
                <a:sym typeface="Arial"/>
              </a:rPr>
              <a:t>afspraak</a:t>
            </a:r>
            <a:r>
              <a:rPr lang="en-US" sz="2200" dirty="0">
                <a:solidFill>
                  <a:srgbClr val="00365F"/>
                </a:solidFill>
                <a:latin typeface="Arial"/>
                <a:ea typeface="Arial"/>
                <a:cs typeface="Arial"/>
                <a:sym typeface="Arial"/>
              </a:rPr>
              <a:t> </a:t>
            </a:r>
            <a:r>
              <a:rPr lang="en-US" sz="2200" dirty="0" err="1">
                <a:solidFill>
                  <a:srgbClr val="00365F"/>
                </a:solidFill>
                <a:latin typeface="Arial"/>
                <a:ea typeface="Arial"/>
                <a:cs typeface="Arial"/>
                <a:sym typeface="Arial"/>
              </a:rPr>
              <a:t>maken</a:t>
            </a:r>
            <a:r>
              <a:rPr lang="en-US" sz="2200" dirty="0">
                <a:solidFill>
                  <a:srgbClr val="00365F"/>
                </a:solidFill>
                <a:latin typeface="Arial"/>
                <a:ea typeface="Arial"/>
                <a:cs typeface="Arial"/>
                <a:sym typeface="Arial"/>
              </a:rPr>
              <a:t> via </a:t>
            </a:r>
            <a:r>
              <a:rPr lang="en-US" sz="2200" dirty="0" err="1">
                <a:solidFill>
                  <a:srgbClr val="00365F"/>
                </a:solidFill>
                <a:latin typeface="Arial"/>
                <a:ea typeface="Arial"/>
                <a:cs typeface="Arial"/>
                <a:sym typeface="Arial"/>
              </a:rPr>
              <a:t>onze</a:t>
            </a:r>
            <a:r>
              <a:rPr lang="en-US" sz="2200" dirty="0">
                <a:solidFill>
                  <a:srgbClr val="00365F"/>
                </a:solidFill>
                <a:latin typeface="Arial"/>
                <a:ea typeface="Arial"/>
                <a:cs typeface="Arial"/>
                <a:sym typeface="Arial"/>
              </a:rPr>
              <a:t> website.</a:t>
            </a:r>
          </a:p>
          <a:p>
            <a:pPr marL="949962" lvl="2" indent="-316654" algn="l">
              <a:lnSpc>
                <a:spcPts val="3080"/>
              </a:lnSpc>
              <a:buFont typeface="Arial"/>
              <a:buChar char="⚬"/>
            </a:pPr>
            <a:r>
              <a:rPr lang="en-US" sz="2200" dirty="0">
                <a:solidFill>
                  <a:srgbClr val="00365F"/>
                </a:solidFill>
                <a:latin typeface="Arial"/>
                <a:ea typeface="Arial"/>
                <a:cs typeface="Arial"/>
                <a:sym typeface="Arial"/>
              </a:rPr>
              <a:t>2. </a:t>
            </a:r>
            <a:r>
              <a:rPr lang="en-US" sz="2200" dirty="0" err="1">
                <a:solidFill>
                  <a:srgbClr val="00365F"/>
                </a:solidFill>
                <a:latin typeface="Arial"/>
                <a:ea typeface="Arial"/>
                <a:cs typeface="Arial"/>
                <a:sym typeface="Arial"/>
              </a:rPr>
              <a:t>Tijdens</a:t>
            </a:r>
            <a:r>
              <a:rPr lang="en-US" sz="2200" dirty="0">
                <a:solidFill>
                  <a:srgbClr val="00365F"/>
                </a:solidFill>
                <a:latin typeface="Arial"/>
                <a:ea typeface="Arial"/>
                <a:cs typeface="Arial"/>
                <a:sym typeface="Arial"/>
              </a:rPr>
              <a:t> het </a:t>
            </a:r>
            <a:r>
              <a:rPr lang="en-US" sz="2200" dirty="0" err="1">
                <a:solidFill>
                  <a:srgbClr val="00365F"/>
                </a:solidFill>
                <a:latin typeface="Arial"/>
                <a:ea typeface="Arial"/>
                <a:cs typeface="Arial"/>
                <a:sym typeface="Arial"/>
              </a:rPr>
              <a:t>persoonlijke</a:t>
            </a:r>
            <a:r>
              <a:rPr lang="en-US" sz="2200" dirty="0">
                <a:solidFill>
                  <a:srgbClr val="00365F"/>
                </a:solidFill>
                <a:latin typeface="Arial"/>
                <a:ea typeface="Arial"/>
                <a:cs typeface="Arial"/>
                <a:sym typeface="Arial"/>
              </a:rPr>
              <a:t> </a:t>
            </a:r>
            <a:r>
              <a:rPr lang="en-US" sz="2200" dirty="0" err="1">
                <a:solidFill>
                  <a:srgbClr val="00365F"/>
                </a:solidFill>
                <a:latin typeface="Arial"/>
                <a:ea typeface="Arial"/>
                <a:cs typeface="Arial"/>
                <a:sym typeface="Arial"/>
              </a:rPr>
              <a:t>gesprek</a:t>
            </a:r>
            <a:r>
              <a:rPr lang="en-US" sz="2200" dirty="0">
                <a:solidFill>
                  <a:srgbClr val="00365F"/>
                </a:solidFill>
                <a:latin typeface="Arial"/>
                <a:ea typeface="Arial"/>
                <a:cs typeface="Arial"/>
                <a:sym typeface="Arial"/>
              </a:rPr>
              <a:t> </a:t>
            </a:r>
            <a:r>
              <a:rPr lang="en-US" sz="2200" dirty="0" err="1">
                <a:solidFill>
                  <a:srgbClr val="00365F"/>
                </a:solidFill>
                <a:latin typeface="Arial"/>
                <a:ea typeface="Arial"/>
                <a:cs typeface="Arial"/>
                <a:sym typeface="Arial"/>
              </a:rPr>
              <a:t>geef</a:t>
            </a:r>
            <a:r>
              <a:rPr lang="en-US" sz="2200" dirty="0">
                <a:solidFill>
                  <a:srgbClr val="00365F"/>
                </a:solidFill>
                <a:latin typeface="Arial"/>
                <a:ea typeface="Arial"/>
                <a:cs typeface="Arial"/>
                <a:sym typeface="Arial"/>
              </a:rPr>
              <a:t> je </a:t>
            </a:r>
            <a:r>
              <a:rPr lang="en-US" sz="2200" dirty="0" err="1">
                <a:solidFill>
                  <a:srgbClr val="00365F"/>
                </a:solidFill>
                <a:latin typeface="Arial"/>
                <a:ea typeface="Arial"/>
                <a:cs typeface="Arial"/>
                <a:sym typeface="Arial"/>
              </a:rPr>
              <a:t>een</a:t>
            </a:r>
            <a:r>
              <a:rPr lang="en-US" sz="2200" dirty="0">
                <a:solidFill>
                  <a:srgbClr val="00365F"/>
                </a:solidFill>
                <a:latin typeface="Arial"/>
                <a:ea typeface="Arial"/>
                <a:cs typeface="Arial"/>
                <a:sym typeface="Arial"/>
              </a:rPr>
              <a:t> </a:t>
            </a:r>
            <a:r>
              <a:rPr lang="en-US" sz="2200" b="1" dirty="0" err="1">
                <a:solidFill>
                  <a:srgbClr val="00365F"/>
                </a:solidFill>
                <a:latin typeface="Arial Bold"/>
                <a:ea typeface="Arial Bold"/>
                <a:cs typeface="Arial Bold"/>
                <a:sym typeface="Arial Bold"/>
              </a:rPr>
              <a:t>motivatiepresentatie</a:t>
            </a:r>
            <a:r>
              <a:rPr lang="en-US" sz="2200" dirty="0">
                <a:solidFill>
                  <a:srgbClr val="00365F"/>
                </a:solidFill>
                <a:latin typeface="Arial"/>
                <a:ea typeface="Arial"/>
                <a:cs typeface="Arial"/>
                <a:sym typeface="Arial"/>
              </a:rPr>
              <a:t>. </a:t>
            </a:r>
          </a:p>
          <a:p>
            <a:pPr marL="1424943" lvl="3" indent="-356236" algn="l">
              <a:lnSpc>
                <a:spcPts val="3080"/>
              </a:lnSpc>
              <a:buFont typeface="Arial"/>
              <a:buChar char="￭"/>
            </a:pPr>
            <a:r>
              <a:rPr lang="en-US" sz="2200" dirty="0">
                <a:solidFill>
                  <a:srgbClr val="00365F"/>
                </a:solidFill>
                <a:latin typeface="Arial"/>
                <a:ea typeface="Arial"/>
                <a:cs typeface="Arial"/>
                <a:sym typeface="Arial"/>
              </a:rPr>
              <a:t>Maak </a:t>
            </a:r>
            <a:r>
              <a:rPr lang="en-US" sz="2200" dirty="0" err="1">
                <a:solidFill>
                  <a:srgbClr val="00365F"/>
                </a:solidFill>
                <a:latin typeface="Arial"/>
                <a:ea typeface="Arial"/>
                <a:cs typeface="Arial"/>
                <a:sym typeface="Arial"/>
              </a:rPr>
              <a:t>een</a:t>
            </a:r>
            <a:r>
              <a:rPr lang="en-US" sz="2200" dirty="0">
                <a:solidFill>
                  <a:srgbClr val="00365F"/>
                </a:solidFill>
                <a:latin typeface="Arial"/>
                <a:ea typeface="Arial"/>
                <a:cs typeface="Arial"/>
                <a:sym typeface="Arial"/>
              </a:rPr>
              <a:t> </a:t>
            </a:r>
            <a:r>
              <a:rPr lang="en-US" sz="2200" dirty="0" err="1">
                <a:solidFill>
                  <a:srgbClr val="00365F"/>
                </a:solidFill>
                <a:latin typeface="Arial"/>
                <a:ea typeface="Arial"/>
                <a:cs typeface="Arial"/>
                <a:sym typeface="Arial"/>
              </a:rPr>
              <a:t>korte</a:t>
            </a:r>
            <a:r>
              <a:rPr lang="en-US" sz="2200" dirty="0">
                <a:solidFill>
                  <a:srgbClr val="00365F"/>
                </a:solidFill>
                <a:latin typeface="Arial"/>
                <a:ea typeface="Arial"/>
                <a:cs typeface="Arial"/>
                <a:sym typeface="Arial"/>
              </a:rPr>
              <a:t> </a:t>
            </a:r>
            <a:r>
              <a:rPr lang="en-US" sz="2200" dirty="0" err="1">
                <a:solidFill>
                  <a:srgbClr val="00365F"/>
                </a:solidFill>
                <a:latin typeface="Arial"/>
                <a:ea typeface="Arial"/>
                <a:cs typeface="Arial"/>
                <a:sym typeface="Arial"/>
              </a:rPr>
              <a:t>motivatiebrief</a:t>
            </a:r>
            <a:r>
              <a:rPr lang="en-US" sz="2200" dirty="0">
                <a:solidFill>
                  <a:srgbClr val="00365F"/>
                </a:solidFill>
                <a:latin typeface="Arial"/>
                <a:ea typeface="Arial"/>
                <a:cs typeface="Arial"/>
                <a:sym typeface="Arial"/>
              </a:rPr>
              <a:t>, </a:t>
            </a:r>
            <a:r>
              <a:rPr lang="en-US" sz="2200" dirty="0" err="1">
                <a:solidFill>
                  <a:srgbClr val="00365F"/>
                </a:solidFill>
                <a:latin typeface="Arial"/>
                <a:ea typeface="Arial"/>
                <a:cs typeface="Arial"/>
                <a:sym typeface="Arial"/>
              </a:rPr>
              <a:t>filmpje</a:t>
            </a:r>
            <a:r>
              <a:rPr lang="en-US" sz="2200" dirty="0">
                <a:solidFill>
                  <a:srgbClr val="00365F"/>
                </a:solidFill>
                <a:latin typeface="Arial"/>
                <a:ea typeface="Arial"/>
                <a:cs typeface="Arial"/>
                <a:sym typeface="Arial"/>
              </a:rPr>
              <a:t> of </a:t>
            </a:r>
            <a:r>
              <a:rPr lang="en-US" sz="2200" dirty="0" err="1">
                <a:solidFill>
                  <a:srgbClr val="00365F"/>
                </a:solidFill>
                <a:latin typeface="Arial"/>
                <a:ea typeface="Arial"/>
                <a:cs typeface="Arial"/>
                <a:sym typeface="Arial"/>
              </a:rPr>
              <a:t>creatieve</a:t>
            </a:r>
            <a:r>
              <a:rPr lang="en-US" sz="2200" dirty="0">
                <a:solidFill>
                  <a:srgbClr val="00365F"/>
                </a:solidFill>
                <a:latin typeface="Arial"/>
                <a:ea typeface="Arial"/>
                <a:cs typeface="Arial"/>
                <a:sym typeface="Arial"/>
              </a:rPr>
              <a:t> </a:t>
            </a:r>
            <a:r>
              <a:rPr lang="en-US" sz="2200" dirty="0" err="1">
                <a:solidFill>
                  <a:srgbClr val="00365F"/>
                </a:solidFill>
                <a:latin typeface="Arial"/>
                <a:ea typeface="Arial"/>
                <a:cs typeface="Arial"/>
                <a:sym typeface="Arial"/>
              </a:rPr>
              <a:t>presentatie</a:t>
            </a:r>
            <a:r>
              <a:rPr lang="en-US" sz="2200" dirty="0">
                <a:solidFill>
                  <a:srgbClr val="00365F"/>
                </a:solidFill>
                <a:latin typeface="Arial"/>
                <a:ea typeface="Arial"/>
                <a:cs typeface="Arial"/>
                <a:sym typeface="Arial"/>
              </a:rPr>
              <a:t>.</a:t>
            </a:r>
          </a:p>
          <a:p>
            <a:pPr algn="l">
              <a:lnSpc>
                <a:spcPts val="3080"/>
              </a:lnSpc>
            </a:pPr>
            <a:endParaRPr lang="en-US" sz="2200" dirty="0">
              <a:solidFill>
                <a:srgbClr val="00365F"/>
              </a:solidFill>
              <a:latin typeface="Arial"/>
              <a:ea typeface="Arial"/>
              <a:cs typeface="Arial"/>
              <a:sym typeface="Arial"/>
            </a:endParaRPr>
          </a:p>
          <a:p>
            <a:pPr algn="l">
              <a:lnSpc>
                <a:spcPts val="3499"/>
              </a:lnSpc>
            </a:pPr>
            <a:r>
              <a:rPr lang="en-US" sz="2499" b="1" dirty="0" err="1">
                <a:solidFill>
                  <a:srgbClr val="00365F"/>
                </a:solidFill>
                <a:latin typeface="Arial Bold"/>
                <a:ea typeface="Arial Bold"/>
                <a:cs typeface="Arial Bold"/>
                <a:sym typeface="Arial Bold"/>
              </a:rPr>
              <a:t>Toewijzing</a:t>
            </a:r>
            <a:r>
              <a:rPr lang="en-US" sz="2499" b="1" dirty="0">
                <a:solidFill>
                  <a:srgbClr val="00365F"/>
                </a:solidFill>
                <a:latin typeface="Arial Bold"/>
                <a:ea typeface="Arial Bold"/>
                <a:cs typeface="Arial Bold"/>
                <a:sym typeface="Arial Bold"/>
              </a:rPr>
              <a:t> en </a:t>
            </a:r>
            <a:r>
              <a:rPr lang="en-US" sz="2499" b="1" dirty="0" err="1">
                <a:solidFill>
                  <a:srgbClr val="00365F"/>
                </a:solidFill>
                <a:latin typeface="Arial Bold"/>
                <a:ea typeface="Arial Bold"/>
                <a:cs typeface="Arial Bold"/>
                <a:sym typeface="Arial Bold"/>
              </a:rPr>
              <a:t>Plaatsing</a:t>
            </a:r>
            <a:endParaRPr lang="en-US" sz="2499" b="1" dirty="0">
              <a:solidFill>
                <a:srgbClr val="00365F"/>
              </a:solidFill>
              <a:latin typeface="Arial Bold"/>
              <a:ea typeface="Arial Bold"/>
              <a:cs typeface="Arial Bold"/>
              <a:sym typeface="Arial Bold"/>
            </a:endParaRPr>
          </a:p>
          <a:p>
            <a:pPr marL="474981" lvl="1" indent="-237491" algn="l">
              <a:lnSpc>
                <a:spcPts val="3080"/>
              </a:lnSpc>
              <a:buFont typeface="Arial"/>
              <a:buChar char="•"/>
            </a:pPr>
            <a:r>
              <a:rPr lang="en-US" sz="2200" dirty="0" err="1">
                <a:solidFill>
                  <a:srgbClr val="00365F"/>
                </a:solidFill>
                <a:latin typeface="Arial"/>
                <a:ea typeface="Arial"/>
                <a:cs typeface="Arial"/>
                <a:sym typeface="Arial"/>
              </a:rPr>
              <a:t>Maximaal</a:t>
            </a:r>
            <a:r>
              <a:rPr lang="en-US" sz="2200" dirty="0">
                <a:solidFill>
                  <a:srgbClr val="00365F"/>
                </a:solidFill>
                <a:latin typeface="Arial"/>
                <a:ea typeface="Arial"/>
                <a:cs typeface="Arial"/>
                <a:sym typeface="Arial"/>
              </a:rPr>
              <a:t> 100 </a:t>
            </a:r>
            <a:r>
              <a:rPr lang="en-US" sz="2200" dirty="0" err="1">
                <a:solidFill>
                  <a:srgbClr val="00365F"/>
                </a:solidFill>
                <a:latin typeface="Arial"/>
                <a:ea typeface="Arial"/>
                <a:cs typeface="Arial"/>
                <a:sym typeface="Arial"/>
              </a:rPr>
              <a:t>leerlingen</a:t>
            </a:r>
            <a:r>
              <a:rPr lang="en-US" sz="2200" dirty="0">
                <a:solidFill>
                  <a:srgbClr val="00365F"/>
                </a:solidFill>
                <a:latin typeface="Arial"/>
                <a:ea typeface="Arial"/>
                <a:cs typeface="Arial"/>
                <a:sym typeface="Arial"/>
              </a:rPr>
              <a:t> </a:t>
            </a:r>
            <a:r>
              <a:rPr lang="en-US" sz="2200" dirty="0" err="1">
                <a:solidFill>
                  <a:srgbClr val="00365F"/>
                </a:solidFill>
                <a:latin typeface="Arial"/>
                <a:ea typeface="Arial"/>
                <a:cs typeface="Arial"/>
                <a:sym typeface="Arial"/>
              </a:rPr>
              <a:t>kunnen</a:t>
            </a:r>
            <a:r>
              <a:rPr lang="en-US" sz="2200" dirty="0">
                <a:solidFill>
                  <a:srgbClr val="00365F"/>
                </a:solidFill>
                <a:latin typeface="Arial"/>
                <a:ea typeface="Arial"/>
                <a:cs typeface="Arial"/>
                <a:sym typeface="Arial"/>
              </a:rPr>
              <a:t> </a:t>
            </a:r>
            <a:r>
              <a:rPr lang="en-US" sz="2200" dirty="0" err="1">
                <a:solidFill>
                  <a:srgbClr val="00365F"/>
                </a:solidFill>
                <a:latin typeface="Arial"/>
                <a:ea typeface="Arial"/>
                <a:cs typeface="Arial"/>
                <a:sym typeface="Arial"/>
              </a:rPr>
              <a:t>worden</a:t>
            </a:r>
            <a:r>
              <a:rPr lang="en-US" sz="2200" dirty="0">
                <a:solidFill>
                  <a:srgbClr val="00365F"/>
                </a:solidFill>
                <a:latin typeface="Arial"/>
                <a:ea typeface="Arial"/>
                <a:cs typeface="Arial"/>
                <a:sym typeface="Arial"/>
              </a:rPr>
              <a:t> </a:t>
            </a:r>
            <a:r>
              <a:rPr lang="en-US" sz="2200" dirty="0" err="1">
                <a:solidFill>
                  <a:srgbClr val="00365F"/>
                </a:solidFill>
                <a:latin typeface="Arial"/>
                <a:ea typeface="Arial"/>
                <a:cs typeface="Arial"/>
                <a:sym typeface="Arial"/>
              </a:rPr>
              <a:t>geplaatst</a:t>
            </a:r>
            <a:r>
              <a:rPr lang="en-US" sz="2200" dirty="0">
                <a:solidFill>
                  <a:srgbClr val="00365F"/>
                </a:solidFill>
                <a:latin typeface="Arial"/>
                <a:ea typeface="Arial"/>
                <a:cs typeface="Arial"/>
                <a:sym typeface="Arial"/>
              </a:rPr>
              <a:t> bij De Campus.</a:t>
            </a:r>
          </a:p>
          <a:p>
            <a:pPr marL="474981" lvl="1" indent="-237491" algn="l">
              <a:lnSpc>
                <a:spcPts val="3080"/>
              </a:lnSpc>
              <a:buFont typeface="Arial"/>
              <a:buChar char="•"/>
            </a:pPr>
            <a:r>
              <a:rPr lang="en-US" sz="2200" dirty="0">
                <a:solidFill>
                  <a:srgbClr val="00365F"/>
                </a:solidFill>
                <a:latin typeface="Arial"/>
                <a:ea typeface="Arial"/>
                <a:cs typeface="Arial"/>
                <a:sym typeface="Arial"/>
              </a:rPr>
              <a:t>Er </a:t>
            </a:r>
            <a:r>
              <a:rPr lang="en-US" sz="2200" dirty="0" err="1">
                <a:solidFill>
                  <a:srgbClr val="00365F"/>
                </a:solidFill>
                <a:latin typeface="Arial"/>
                <a:ea typeface="Arial"/>
                <a:cs typeface="Arial"/>
                <a:sym typeface="Arial"/>
              </a:rPr>
              <a:t>wordt</a:t>
            </a:r>
            <a:r>
              <a:rPr lang="en-US" sz="2200" dirty="0">
                <a:solidFill>
                  <a:srgbClr val="00365F"/>
                </a:solidFill>
                <a:latin typeface="Arial"/>
                <a:ea typeface="Arial"/>
                <a:cs typeface="Arial"/>
                <a:sym typeface="Arial"/>
              </a:rPr>
              <a:t> </a:t>
            </a:r>
            <a:r>
              <a:rPr lang="en-US" sz="2200" dirty="0" err="1">
                <a:solidFill>
                  <a:srgbClr val="00365F"/>
                </a:solidFill>
                <a:latin typeface="Arial"/>
                <a:ea typeface="Arial"/>
                <a:cs typeface="Arial"/>
                <a:sym typeface="Arial"/>
              </a:rPr>
              <a:t>gekeken</a:t>
            </a:r>
            <a:r>
              <a:rPr lang="en-US" sz="2200" dirty="0">
                <a:solidFill>
                  <a:srgbClr val="00365F"/>
                </a:solidFill>
                <a:latin typeface="Arial"/>
                <a:ea typeface="Arial"/>
                <a:cs typeface="Arial"/>
                <a:sym typeface="Arial"/>
              </a:rPr>
              <a:t> </a:t>
            </a:r>
            <a:r>
              <a:rPr lang="en-US" sz="2200" dirty="0" err="1">
                <a:solidFill>
                  <a:srgbClr val="00365F"/>
                </a:solidFill>
                <a:latin typeface="Arial"/>
                <a:ea typeface="Arial"/>
                <a:cs typeface="Arial"/>
                <a:sym typeface="Arial"/>
              </a:rPr>
              <a:t>naar</a:t>
            </a:r>
            <a:r>
              <a:rPr lang="en-US" sz="2200" dirty="0">
                <a:solidFill>
                  <a:srgbClr val="00365F"/>
                </a:solidFill>
                <a:latin typeface="Arial"/>
                <a:ea typeface="Arial"/>
                <a:cs typeface="Arial"/>
                <a:sym typeface="Arial"/>
              </a:rPr>
              <a:t> </a:t>
            </a:r>
            <a:r>
              <a:rPr lang="en-US" sz="2200" dirty="0" err="1">
                <a:solidFill>
                  <a:srgbClr val="00365F"/>
                </a:solidFill>
                <a:latin typeface="Arial"/>
                <a:ea typeface="Arial"/>
                <a:cs typeface="Arial"/>
                <a:sym typeface="Arial"/>
              </a:rPr>
              <a:t>een</a:t>
            </a:r>
            <a:r>
              <a:rPr lang="en-US" sz="2200" dirty="0">
                <a:solidFill>
                  <a:srgbClr val="00365F"/>
                </a:solidFill>
                <a:latin typeface="Arial"/>
                <a:ea typeface="Arial"/>
                <a:cs typeface="Arial"/>
                <a:sym typeface="Arial"/>
              </a:rPr>
              <a:t> </a:t>
            </a:r>
            <a:r>
              <a:rPr lang="en-US" sz="2200" dirty="0" err="1">
                <a:solidFill>
                  <a:srgbClr val="00365F"/>
                </a:solidFill>
                <a:latin typeface="Arial"/>
                <a:ea typeface="Arial"/>
                <a:cs typeface="Arial"/>
                <a:sym typeface="Arial"/>
              </a:rPr>
              <a:t>goede</a:t>
            </a:r>
            <a:r>
              <a:rPr lang="en-US" sz="2200" dirty="0">
                <a:solidFill>
                  <a:srgbClr val="00365F"/>
                </a:solidFill>
                <a:latin typeface="Arial"/>
                <a:ea typeface="Arial"/>
                <a:cs typeface="Arial"/>
                <a:sym typeface="Arial"/>
              </a:rPr>
              <a:t> </a:t>
            </a:r>
            <a:r>
              <a:rPr lang="en-US" sz="2200" dirty="0" err="1">
                <a:solidFill>
                  <a:srgbClr val="00365F"/>
                </a:solidFill>
                <a:latin typeface="Arial"/>
                <a:ea typeface="Arial"/>
                <a:cs typeface="Arial"/>
                <a:sym typeface="Arial"/>
              </a:rPr>
              <a:t>balans</a:t>
            </a:r>
            <a:r>
              <a:rPr lang="en-US" sz="2200" dirty="0">
                <a:solidFill>
                  <a:srgbClr val="00365F"/>
                </a:solidFill>
                <a:latin typeface="Arial"/>
                <a:ea typeface="Arial"/>
                <a:cs typeface="Arial"/>
                <a:sym typeface="Arial"/>
              </a:rPr>
              <a:t> </a:t>
            </a:r>
            <a:r>
              <a:rPr lang="en-US" sz="2200" dirty="0" err="1">
                <a:solidFill>
                  <a:srgbClr val="00365F"/>
                </a:solidFill>
                <a:latin typeface="Arial"/>
                <a:ea typeface="Arial"/>
                <a:cs typeface="Arial"/>
                <a:sym typeface="Arial"/>
              </a:rPr>
              <a:t>tussen</a:t>
            </a:r>
            <a:r>
              <a:rPr lang="en-US" sz="2200" dirty="0">
                <a:solidFill>
                  <a:srgbClr val="00365F"/>
                </a:solidFill>
                <a:latin typeface="Arial"/>
                <a:ea typeface="Arial"/>
                <a:cs typeface="Arial"/>
                <a:sym typeface="Arial"/>
              </a:rPr>
              <a:t> de </a:t>
            </a:r>
            <a:r>
              <a:rPr lang="en-US" sz="2200" dirty="0" err="1">
                <a:solidFill>
                  <a:srgbClr val="00365F"/>
                </a:solidFill>
                <a:latin typeface="Arial"/>
                <a:ea typeface="Arial"/>
                <a:cs typeface="Arial"/>
                <a:sym typeface="Arial"/>
              </a:rPr>
              <a:t>niveaus</a:t>
            </a:r>
            <a:r>
              <a:rPr lang="en-US" sz="2200" dirty="0">
                <a:solidFill>
                  <a:srgbClr val="00365F"/>
                </a:solidFill>
                <a:latin typeface="Arial"/>
                <a:ea typeface="Arial"/>
                <a:cs typeface="Arial"/>
                <a:sym typeface="Arial"/>
              </a:rPr>
              <a:t>.</a:t>
            </a:r>
          </a:p>
          <a:p>
            <a:pPr marL="474981" lvl="1" indent="-237491" algn="l">
              <a:lnSpc>
                <a:spcPts val="3080"/>
              </a:lnSpc>
              <a:spcBef>
                <a:spcPct val="0"/>
              </a:spcBef>
              <a:buFont typeface="Arial"/>
              <a:buChar char="•"/>
            </a:pPr>
            <a:r>
              <a:rPr lang="en-US" sz="2200" dirty="0" err="1">
                <a:solidFill>
                  <a:srgbClr val="00365F"/>
                </a:solidFill>
                <a:latin typeface="Arial"/>
                <a:ea typeface="Arial"/>
                <a:cs typeface="Arial"/>
                <a:sym typeface="Arial"/>
              </a:rPr>
              <a:t>Wanneer</a:t>
            </a:r>
            <a:r>
              <a:rPr lang="en-US" sz="2200" dirty="0">
                <a:solidFill>
                  <a:srgbClr val="00365F"/>
                </a:solidFill>
                <a:latin typeface="Arial"/>
                <a:ea typeface="Arial"/>
                <a:cs typeface="Arial"/>
                <a:sym typeface="Arial"/>
              </a:rPr>
              <a:t> De Campus </a:t>
            </a:r>
            <a:r>
              <a:rPr lang="en-US" sz="2200" dirty="0" err="1">
                <a:solidFill>
                  <a:srgbClr val="00365F"/>
                </a:solidFill>
                <a:latin typeface="Arial"/>
                <a:ea typeface="Arial"/>
                <a:cs typeface="Arial"/>
                <a:sym typeface="Arial"/>
              </a:rPr>
              <a:t>niet</a:t>
            </a:r>
            <a:r>
              <a:rPr lang="en-US" sz="2200" dirty="0">
                <a:solidFill>
                  <a:srgbClr val="00365F"/>
                </a:solidFill>
                <a:latin typeface="Arial"/>
                <a:ea typeface="Arial"/>
                <a:cs typeface="Arial"/>
                <a:sym typeface="Arial"/>
              </a:rPr>
              <a:t> bij </a:t>
            </a:r>
            <a:r>
              <a:rPr lang="en-US" sz="2200" dirty="0" err="1">
                <a:solidFill>
                  <a:srgbClr val="00365F"/>
                </a:solidFill>
                <a:latin typeface="Arial"/>
                <a:ea typeface="Arial"/>
                <a:cs typeface="Arial"/>
                <a:sym typeface="Arial"/>
              </a:rPr>
              <a:t>jou</a:t>
            </a:r>
            <a:r>
              <a:rPr lang="en-US" sz="2200" dirty="0">
                <a:solidFill>
                  <a:srgbClr val="00365F"/>
                </a:solidFill>
                <a:latin typeface="Arial"/>
                <a:ea typeface="Arial"/>
                <a:cs typeface="Arial"/>
                <a:sym typeface="Arial"/>
              </a:rPr>
              <a:t> past of er is </a:t>
            </a:r>
            <a:r>
              <a:rPr lang="en-US" sz="2200" dirty="0" err="1">
                <a:solidFill>
                  <a:srgbClr val="00365F"/>
                </a:solidFill>
                <a:latin typeface="Arial"/>
                <a:ea typeface="Arial"/>
                <a:cs typeface="Arial"/>
                <a:sym typeface="Arial"/>
              </a:rPr>
              <a:t>onvoldoende</a:t>
            </a:r>
            <a:r>
              <a:rPr lang="en-US" sz="2200" dirty="0">
                <a:solidFill>
                  <a:srgbClr val="00365F"/>
                </a:solidFill>
                <a:latin typeface="Arial"/>
                <a:ea typeface="Arial"/>
                <a:cs typeface="Arial"/>
                <a:sym typeface="Arial"/>
              </a:rPr>
              <a:t> </a:t>
            </a:r>
            <a:r>
              <a:rPr lang="en-US" sz="2200" dirty="0" err="1">
                <a:solidFill>
                  <a:srgbClr val="00365F"/>
                </a:solidFill>
                <a:latin typeface="Arial"/>
                <a:ea typeface="Arial"/>
                <a:cs typeface="Arial"/>
                <a:sym typeface="Arial"/>
              </a:rPr>
              <a:t>plek</a:t>
            </a:r>
            <a:r>
              <a:rPr lang="en-US" sz="2200" dirty="0">
                <a:solidFill>
                  <a:srgbClr val="00365F"/>
                </a:solidFill>
                <a:latin typeface="Arial"/>
                <a:ea typeface="Arial"/>
                <a:cs typeface="Arial"/>
                <a:sym typeface="Arial"/>
              </a:rPr>
              <a:t>, dan </a:t>
            </a:r>
            <a:r>
              <a:rPr lang="en-US" sz="2200" dirty="0" err="1">
                <a:solidFill>
                  <a:srgbClr val="00365F"/>
                </a:solidFill>
                <a:latin typeface="Arial"/>
                <a:ea typeface="Arial"/>
                <a:cs typeface="Arial"/>
                <a:sym typeface="Arial"/>
              </a:rPr>
              <a:t>plaatsen</a:t>
            </a:r>
            <a:r>
              <a:rPr lang="en-US" sz="2200" dirty="0">
                <a:solidFill>
                  <a:srgbClr val="00365F"/>
                </a:solidFill>
                <a:latin typeface="Arial"/>
                <a:ea typeface="Arial"/>
                <a:cs typeface="Arial"/>
                <a:sym typeface="Arial"/>
              </a:rPr>
              <a:t> we je </a:t>
            </a:r>
            <a:r>
              <a:rPr lang="en-US" sz="2200" dirty="0" err="1">
                <a:solidFill>
                  <a:srgbClr val="00365F"/>
                </a:solidFill>
                <a:latin typeface="Arial"/>
                <a:ea typeface="Arial"/>
                <a:cs typeface="Arial"/>
                <a:sym typeface="Arial"/>
              </a:rPr>
              <a:t>altijd</a:t>
            </a:r>
            <a:r>
              <a:rPr lang="en-US" sz="2200" dirty="0">
                <a:solidFill>
                  <a:srgbClr val="00365F"/>
                </a:solidFill>
                <a:latin typeface="Arial"/>
                <a:ea typeface="Arial"/>
                <a:cs typeface="Arial"/>
                <a:sym typeface="Arial"/>
              </a:rPr>
              <a:t> op </a:t>
            </a:r>
            <a:r>
              <a:rPr lang="en-US" sz="2200" dirty="0" err="1">
                <a:solidFill>
                  <a:srgbClr val="00365F"/>
                </a:solidFill>
                <a:latin typeface="Arial"/>
                <a:ea typeface="Arial"/>
                <a:cs typeface="Arial"/>
                <a:sym typeface="Arial"/>
              </a:rPr>
              <a:t>een</a:t>
            </a:r>
            <a:r>
              <a:rPr lang="en-US" sz="2200" dirty="0">
                <a:solidFill>
                  <a:srgbClr val="00365F"/>
                </a:solidFill>
                <a:latin typeface="Arial"/>
                <a:ea typeface="Arial"/>
                <a:cs typeface="Arial"/>
                <a:sym typeface="Arial"/>
              </a:rPr>
              <a:t> </a:t>
            </a:r>
            <a:r>
              <a:rPr lang="en-US" sz="2200" dirty="0" err="1">
                <a:solidFill>
                  <a:srgbClr val="00365F"/>
                </a:solidFill>
                <a:latin typeface="Arial"/>
                <a:ea typeface="Arial"/>
                <a:cs typeface="Arial"/>
                <a:sym typeface="Arial"/>
              </a:rPr>
              <a:t>andere</a:t>
            </a:r>
            <a:r>
              <a:rPr lang="en-US" sz="2200" dirty="0">
                <a:solidFill>
                  <a:srgbClr val="00365F"/>
                </a:solidFill>
                <a:latin typeface="Arial"/>
                <a:ea typeface="Arial"/>
                <a:cs typeface="Arial"/>
                <a:sym typeface="Arial"/>
              </a:rPr>
              <a:t> </a:t>
            </a:r>
            <a:r>
              <a:rPr lang="en-US" sz="2200" dirty="0" err="1">
                <a:solidFill>
                  <a:srgbClr val="00365F"/>
                </a:solidFill>
                <a:latin typeface="Arial"/>
                <a:ea typeface="Arial"/>
                <a:cs typeface="Arial"/>
                <a:sym typeface="Arial"/>
              </a:rPr>
              <a:t>afdeling</a:t>
            </a:r>
            <a:r>
              <a:rPr lang="en-US" sz="2200" dirty="0">
                <a:solidFill>
                  <a:srgbClr val="00365F"/>
                </a:solidFill>
                <a:latin typeface="Arial"/>
                <a:ea typeface="Arial"/>
                <a:cs typeface="Arial"/>
                <a:sym typeface="Arial"/>
              </a:rPr>
              <a:t> </a:t>
            </a:r>
            <a:r>
              <a:rPr lang="en-US" sz="2200" dirty="0" err="1">
                <a:solidFill>
                  <a:srgbClr val="00365F"/>
                </a:solidFill>
                <a:latin typeface="Arial"/>
                <a:ea typeface="Arial"/>
                <a:cs typeface="Arial"/>
                <a:sym typeface="Arial"/>
              </a:rPr>
              <a:t>binnen</a:t>
            </a:r>
            <a:r>
              <a:rPr lang="en-US" sz="2200" dirty="0">
                <a:solidFill>
                  <a:srgbClr val="00365F"/>
                </a:solidFill>
                <a:latin typeface="Arial"/>
                <a:ea typeface="Arial"/>
                <a:cs typeface="Arial"/>
                <a:sym typeface="Arial"/>
              </a:rPr>
              <a:t> het Stedelijk College Eindhoven. </a:t>
            </a:r>
          </a:p>
          <a:p>
            <a:pPr algn="l">
              <a:lnSpc>
                <a:spcPts val="3080"/>
              </a:lnSpc>
              <a:spcBef>
                <a:spcPct val="0"/>
              </a:spcBef>
            </a:pPr>
            <a:endParaRPr lang="en-US" sz="2200" dirty="0">
              <a:solidFill>
                <a:srgbClr val="00365F"/>
              </a:solidFill>
              <a:latin typeface="Arial"/>
              <a:ea typeface="Arial"/>
              <a:cs typeface="Arial"/>
              <a:sym typeface="Arial"/>
            </a:endParaRPr>
          </a:p>
          <a:p>
            <a:pPr algn="l">
              <a:lnSpc>
                <a:spcPts val="3080"/>
              </a:lnSpc>
              <a:spcBef>
                <a:spcPct val="0"/>
              </a:spcBef>
            </a:pPr>
            <a:endParaRPr lang="en-US" sz="2200" dirty="0">
              <a:solidFill>
                <a:srgbClr val="00365F"/>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891854" y="9562018"/>
            <a:ext cx="4252484" cy="595803"/>
          </a:xfrm>
          <a:custGeom>
            <a:avLst/>
            <a:gdLst/>
            <a:ahLst/>
            <a:cxnLst/>
            <a:rect l="l" t="t" r="r" b="b"/>
            <a:pathLst>
              <a:path w="4252484" h="595803">
                <a:moveTo>
                  <a:pt x="0" y="0"/>
                </a:moveTo>
                <a:lnTo>
                  <a:pt x="4252484" y="0"/>
                </a:lnTo>
                <a:lnTo>
                  <a:pt x="4252484" y="595803"/>
                </a:lnTo>
                <a:lnTo>
                  <a:pt x="0" y="595803"/>
                </a:lnTo>
                <a:lnTo>
                  <a:pt x="0" y="0"/>
                </a:lnTo>
                <a:close/>
              </a:path>
            </a:pathLst>
          </a:custGeom>
          <a:blipFill>
            <a:blip r:embed="rId3"/>
            <a:stretch>
              <a:fillRect/>
            </a:stretch>
          </a:blipFill>
        </p:spPr>
        <p:txBody>
          <a:bodyPr/>
          <a:lstStyle/>
          <a:p>
            <a:endParaRPr lang="nl-NL"/>
          </a:p>
        </p:txBody>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txBody>
          <a:bodyPr/>
          <a:lstStyle/>
          <a:p>
            <a:endParaRPr lang="nl-NL"/>
          </a:p>
        </p:txBody>
      </p:sp>
      <p:grpSp>
        <p:nvGrpSpPr>
          <p:cNvPr id="4" name="Group 4"/>
          <p:cNvGrpSpPr/>
          <p:nvPr/>
        </p:nvGrpSpPr>
        <p:grpSpPr>
          <a:xfrm>
            <a:off x="12535569" y="176047"/>
            <a:ext cx="5310991" cy="5343699"/>
            <a:chOff x="0" y="0"/>
            <a:chExt cx="812800" cy="817806"/>
          </a:xfrm>
        </p:grpSpPr>
        <p:sp>
          <p:nvSpPr>
            <p:cNvPr id="5" name="Freeform 5"/>
            <p:cNvSpPr/>
            <p:nvPr/>
          </p:nvSpPr>
          <p:spPr>
            <a:xfrm>
              <a:off x="0" y="0"/>
              <a:ext cx="812800" cy="817806"/>
            </a:xfrm>
            <a:custGeom>
              <a:avLst/>
              <a:gdLst/>
              <a:ahLst/>
              <a:cxnLst/>
              <a:rect l="l" t="t" r="r" b="b"/>
              <a:pathLst>
                <a:path w="812800" h="817806">
                  <a:moveTo>
                    <a:pt x="406400" y="0"/>
                  </a:moveTo>
                  <a:cubicBezTo>
                    <a:pt x="181951" y="0"/>
                    <a:pt x="0" y="183072"/>
                    <a:pt x="0" y="408903"/>
                  </a:cubicBezTo>
                  <a:cubicBezTo>
                    <a:pt x="0" y="634734"/>
                    <a:pt x="181951" y="817806"/>
                    <a:pt x="406400" y="817806"/>
                  </a:cubicBezTo>
                  <a:cubicBezTo>
                    <a:pt x="630849" y="817806"/>
                    <a:pt x="812800" y="634734"/>
                    <a:pt x="812800" y="408903"/>
                  </a:cubicBezTo>
                  <a:cubicBezTo>
                    <a:pt x="812800" y="183072"/>
                    <a:pt x="630849" y="0"/>
                    <a:pt x="406400" y="0"/>
                  </a:cubicBezTo>
                  <a:close/>
                </a:path>
              </a:pathLst>
            </a:custGeom>
            <a:solidFill>
              <a:srgbClr val="C8102E"/>
            </a:solidFill>
            <a:ln w="12700">
              <a:solidFill>
                <a:srgbClr val="000000"/>
              </a:solidFill>
            </a:ln>
          </p:spPr>
          <p:txBody>
            <a:bodyPr/>
            <a:lstStyle/>
            <a:p>
              <a:endParaRPr lang="nl-NL"/>
            </a:p>
          </p:txBody>
        </p:sp>
      </p:grpSp>
      <p:grpSp>
        <p:nvGrpSpPr>
          <p:cNvPr id="6" name="Group 6"/>
          <p:cNvGrpSpPr/>
          <p:nvPr/>
        </p:nvGrpSpPr>
        <p:grpSpPr>
          <a:xfrm>
            <a:off x="2531039" y="4668431"/>
            <a:ext cx="9433317" cy="3987283"/>
            <a:chOff x="0" y="0"/>
            <a:chExt cx="1461468" cy="617735"/>
          </a:xfrm>
        </p:grpSpPr>
        <p:sp>
          <p:nvSpPr>
            <p:cNvPr id="7" name="Freeform 7"/>
            <p:cNvSpPr/>
            <p:nvPr/>
          </p:nvSpPr>
          <p:spPr>
            <a:xfrm>
              <a:off x="0" y="0"/>
              <a:ext cx="1461468" cy="617735"/>
            </a:xfrm>
            <a:custGeom>
              <a:avLst/>
              <a:gdLst/>
              <a:ahLst/>
              <a:cxnLst/>
              <a:rect l="l" t="t" r="r" b="b"/>
              <a:pathLst>
                <a:path w="1461468" h="617735">
                  <a:moveTo>
                    <a:pt x="18876" y="0"/>
                  </a:moveTo>
                  <a:lnTo>
                    <a:pt x="1442592" y="0"/>
                  </a:lnTo>
                  <a:cubicBezTo>
                    <a:pt x="1453017" y="0"/>
                    <a:pt x="1461468" y="8451"/>
                    <a:pt x="1461468" y="18876"/>
                  </a:cubicBezTo>
                  <a:lnTo>
                    <a:pt x="1461468" y="598858"/>
                  </a:lnTo>
                  <a:cubicBezTo>
                    <a:pt x="1461468" y="609283"/>
                    <a:pt x="1453017" y="617735"/>
                    <a:pt x="1442592" y="617735"/>
                  </a:cubicBezTo>
                  <a:lnTo>
                    <a:pt x="18876" y="617735"/>
                  </a:lnTo>
                  <a:cubicBezTo>
                    <a:pt x="13870" y="617735"/>
                    <a:pt x="9069" y="615746"/>
                    <a:pt x="5529" y="612206"/>
                  </a:cubicBezTo>
                  <a:cubicBezTo>
                    <a:pt x="1989" y="608666"/>
                    <a:pt x="0" y="603865"/>
                    <a:pt x="0" y="598858"/>
                  </a:cubicBezTo>
                  <a:lnTo>
                    <a:pt x="0" y="18876"/>
                  </a:lnTo>
                  <a:cubicBezTo>
                    <a:pt x="0" y="8451"/>
                    <a:pt x="8451" y="0"/>
                    <a:pt x="18876" y="0"/>
                  </a:cubicBezTo>
                  <a:close/>
                </a:path>
              </a:pathLst>
            </a:custGeom>
            <a:blipFill>
              <a:blip r:embed="rId5"/>
              <a:stretch>
                <a:fillRect t="-12695" b="-12695"/>
              </a:stretch>
            </a:blipFill>
          </p:spPr>
          <p:txBody>
            <a:bodyPr/>
            <a:lstStyle/>
            <a:p>
              <a:endParaRPr lang="nl-NL"/>
            </a:p>
          </p:txBody>
        </p:sp>
      </p:grpSp>
      <p:sp>
        <p:nvSpPr>
          <p:cNvPr id="8" name="TextBox 8"/>
          <p:cNvSpPr txBox="1"/>
          <p:nvPr/>
        </p:nvSpPr>
        <p:spPr>
          <a:xfrm>
            <a:off x="11367736" y="1520747"/>
            <a:ext cx="7646657" cy="2397125"/>
          </a:xfrm>
          <a:prstGeom prst="rect">
            <a:avLst/>
          </a:prstGeom>
        </p:spPr>
        <p:txBody>
          <a:bodyPr lIns="0" tIns="0" rIns="0" bIns="0" rtlCol="0" anchor="t">
            <a:spAutoFit/>
          </a:bodyPr>
          <a:lstStyle/>
          <a:p>
            <a:pPr algn="ctr">
              <a:lnSpc>
                <a:spcPts val="9100"/>
              </a:lnSpc>
            </a:pPr>
            <a:r>
              <a:rPr lang="en-US" sz="6500" b="1">
                <a:solidFill>
                  <a:srgbClr val="FFFFFF"/>
                </a:solidFill>
                <a:latin typeface="Arial Bold"/>
                <a:ea typeface="Arial Bold"/>
                <a:cs typeface="Arial Bold"/>
                <a:sym typeface="Arial Bold"/>
              </a:rPr>
              <a:t>Veel plezier </a:t>
            </a:r>
          </a:p>
          <a:p>
            <a:pPr algn="ctr">
              <a:lnSpc>
                <a:spcPts val="9100"/>
              </a:lnSpc>
            </a:pPr>
            <a:r>
              <a:rPr lang="en-US" sz="6500" b="1">
                <a:solidFill>
                  <a:srgbClr val="FFFFFF"/>
                </a:solidFill>
                <a:latin typeface="Arial Bold"/>
                <a:ea typeface="Arial Bold"/>
                <a:cs typeface="Arial Bold"/>
                <a:sym typeface="Arial Bold"/>
              </a:rPr>
              <a:t>vandaag!</a:t>
            </a:r>
          </a:p>
        </p:txBody>
      </p:sp>
      <p:sp>
        <p:nvSpPr>
          <p:cNvPr id="9" name="TextBox 9"/>
          <p:cNvSpPr txBox="1"/>
          <p:nvPr/>
        </p:nvSpPr>
        <p:spPr>
          <a:xfrm>
            <a:off x="2531039" y="1661706"/>
            <a:ext cx="14316561" cy="2949574"/>
          </a:xfrm>
          <a:prstGeom prst="rect">
            <a:avLst/>
          </a:prstGeom>
        </p:spPr>
        <p:txBody>
          <a:bodyPr lIns="0" tIns="0" rIns="0" bIns="0" rtlCol="0" anchor="t">
            <a:spAutoFit/>
          </a:bodyPr>
          <a:lstStyle/>
          <a:p>
            <a:pPr algn="l">
              <a:lnSpc>
                <a:spcPts val="11200"/>
              </a:lnSpc>
            </a:pPr>
            <a:r>
              <a:rPr lang="en-US" sz="8000" b="1">
                <a:solidFill>
                  <a:srgbClr val="00365F"/>
                </a:solidFill>
                <a:latin typeface="Arial Bold"/>
                <a:ea typeface="Arial Bold"/>
                <a:cs typeface="Arial Bold"/>
                <a:sym typeface="Arial Bold"/>
              </a:rPr>
              <a:t>JOUW WEG,</a:t>
            </a:r>
          </a:p>
          <a:p>
            <a:pPr algn="l">
              <a:lnSpc>
                <a:spcPts val="11200"/>
              </a:lnSpc>
            </a:pPr>
            <a:r>
              <a:rPr lang="en-US" sz="8000" b="1">
                <a:solidFill>
                  <a:srgbClr val="00365F"/>
                </a:solidFill>
                <a:latin typeface="Arial Bold"/>
                <a:ea typeface="Arial Bold"/>
                <a:cs typeface="Arial Bold"/>
                <a:sym typeface="Arial Bold"/>
              </a:rPr>
              <a:t>JOUW TOEKOMST!</a:t>
            </a:r>
          </a:p>
        </p:txBody>
      </p:sp>
      <p:sp>
        <p:nvSpPr>
          <p:cNvPr id="10" name="TextBox 10"/>
          <p:cNvSpPr txBox="1"/>
          <p:nvPr/>
        </p:nvSpPr>
        <p:spPr>
          <a:xfrm>
            <a:off x="12118374" y="5595133"/>
            <a:ext cx="4287566" cy="3060581"/>
          </a:xfrm>
          <a:prstGeom prst="rect">
            <a:avLst/>
          </a:prstGeom>
        </p:spPr>
        <p:txBody>
          <a:bodyPr wrap="square" lIns="0" tIns="0" rIns="0" bIns="0" rtlCol="0" anchor="t">
            <a:spAutoFit/>
          </a:bodyPr>
          <a:lstStyle/>
          <a:p>
            <a:pPr algn="l">
              <a:lnSpc>
                <a:spcPts val="2380"/>
              </a:lnSpc>
              <a:spcBef>
                <a:spcPct val="0"/>
              </a:spcBef>
            </a:pPr>
            <a:r>
              <a:rPr lang="en-US" sz="1700" b="1" dirty="0">
                <a:solidFill>
                  <a:srgbClr val="00365F"/>
                </a:solidFill>
                <a:latin typeface="Arial Bold"/>
                <a:ea typeface="Arial Bold"/>
                <a:cs typeface="Arial Bold"/>
                <a:sym typeface="Arial Bold"/>
              </a:rPr>
              <a:t>Stedelijk College Eindhoven</a:t>
            </a:r>
          </a:p>
          <a:p>
            <a:pPr algn="l">
              <a:lnSpc>
                <a:spcPts val="2380"/>
              </a:lnSpc>
              <a:spcBef>
                <a:spcPct val="0"/>
              </a:spcBef>
            </a:pPr>
            <a:r>
              <a:rPr lang="en-US" sz="1700" b="1" dirty="0" err="1">
                <a:solidFill>
                  <a:srgbClr val="00365F"/>
                </a:solidFill>
                <a:latin typeface="Arial Bold"/>
                <a:ea typeface="Arial Bold"/>
                <a:cs typeface="Arial Bold"/>
                <a:sym typeface="Arial Bold"/>
              </a:rPr>
              <a:t>Locatie</a:t>
            </a:r>
            <a:r>
              <a:rPr lang="en-US" sz="1700" b="1" dirty="0">
                <a:solidFill>
                  <a:srgbClr val="00365F"/>
                </a:solidFill>
                <a:latin typeface="Arial Bold"/>
                <a:ea typeface="Arial Bold"/>
                <a:cs typeface="Arial Bold"/>
                <a:sym typeface="Arial Bold"/>
              </a:rPr>
              <a:t> Henegouwenlaan</a:t>
            </a:r>
          </a:p>
          <a:p>
            <a:pPr algn="l">
              <a:lnSpc>
                <a:spcPts val="2380"/>
              </a:lnSpc>
              <a:spcBef>
                <a:spcPct val="0"/>
              </a:spcBef>
            </a:pPr>
            <a:r>
              <a:rPr lang="en-US" sz="1700" b="1" dirty="0">
                <a:solidFill>
                  <a:srgbClr val="00365F"/>
                </a:solidFill>
                <a:latin typeface="Arial Bold"/>
                <a:ea typeface="Arial Bold"/>
                <a:cs typeface="Arial Bold"/>
                <a:sym typeface="Arial Bold"/>
              </a:rPr>
              <a:t>(t)</a:t>
            </a:r>
            <a:r>
              <a:rPr lang="en-US" sz="1700" b="1" dirty="0" err="1">
                <a:solidFill>
                  <a:srgbClr val="00365F"/>
                </a:solidFill>
                <a:latin typeface="Arial Bold"/>
                <a:ea typeface="Arial Bold"/>
                <a:cs typeface="Arial Bold"/>
                <a:sym typeface="Arial Bold"/>
              </a:rPr>
              <a:t>vwo</a:t>
            </a:r>
            <a:r>
              <a:rPr lang="en-US" sz="1700" b="1" dirty="0">
                <a:solidFill>
                  <a:srgbClr val="00365F"/>
                </a:solidFill>
                <a:latin typeface="Arial Bold"/>
                <a:ea typeface="Arial Bold"/>
                <a:cs typeface="Arial Bold"/>
                <a:sym typeface="Arial Bold"/>
              </a:rPr>
              <a:t> - (t)</a:t>
            </a:r>
            <a:r>
              <a:rPr lang="en-US" sz="1700" b="1" dirty="0" err="1">
                <a:solidFill>
                  <a:srgbClr val="00365F"/>
                </a:solidFill>
                <a:latin typeface="Arial Bold"/>
                <a:ea typeface="Arial Bold"/>
                <a:cs typeface="Arial Bold"/>
                <a:sym typeface="Arial Bold"/>
              </a:rPr>
              <a:t>havo</a:t>
            </a:r>
            <a:r>
              <a:rPr lang="en-US" sz="1700" b="1" dirty="0">
                <a:solidFill>
                  <a:srgbClr val="00365F"/>
                </a:solidFill>
                <a:latin typeface="Arial Bold"/>
                <a:ea typeface="Arial Bold"/>
                <a:cs typeface="Arial Bold"/>
                <a:sym typeface="Arial Bold"/>
              </a:rPr>
              <a:t> – </a:t>
            </a:r>
            <a:r>
              <a:rPr lang="en-US" sz="1700" b="1" dirty="0" err="1">
                <a:solidFill>
                  <a:srgbClr val="00365F"/>
                </a:solidFill>
                <a:latin typeface="Arial Bold"/>
                <a:ea typeface="Arial Bold"/>
                <a:cs typeface="Arial Bold"/>
                <a:sym typeface="Arial Bold"/>
              </a:rPr>
              <a:t>mavo</a:t>
            </a:r>
            <a:r>
              <a:rPr lang="en-US" sz="1700" b="1" dirty="0">
                <a:solidFill>
                  <a:srgbClr val="00365F"/>
                </a:solidFill>
                <a:latin typeface="Arial Bold"/>
                <a:ea typeface="Arial Bold"/>
                <a:cs typeface="Arial Bold"/>
                <a:sym typeface="Arial Bold"/>
              </a:rPr>
              <a:t> - De Campus </a:t>
            </a:r>
          </a:p>
          <a:p>
            <a:pPr algn="l">
              <a:lnSpc>
                <a:spcPts val="2380"/>
              </a:lnSpc>
              <a:spcBef>
                <a:spcPct val="0"/>
              </a:spcBef>
            </a:pPr>
            <a:r>
              <a:rPr lang="en-US" sz="1700" dirty="0">
                <a:solidFill>
                  <a:srgbClr val="00365F"/>
                </a:solidFill>
                <a:latin typeface="Arial"/>
                <a:ea typeface="Arial"/>
                <a:cs typeface="Arial"/>
                <a:sym typeface="Arial"/>
              </a:rPr>
              <a:t>Henegouwenlaan 2</a:t>
            </a:r>
          </a:p>
          <a:p>
            <a:pPr algn="l">
              <a:lnSpc>
                <a:spcPts val="2380"/>
              </a:lnSpc>
              <a:spcBef>
                <a:spcPct val="0"/>
              </a:spcBef>
            </a:pPr>
            <a:r>
              <a:rPr lang="en-US" sz="1700" dirty="0">
                <a:solidFill>
                  <a:srgbClr val="00365F"/>
                </a:solidFill>
                <a:latin typeface="Arial"/>
                <a:ea typeface="Arial"/>
                <a:cs typeface="Arial"/>
                <a:sym typeface="Arial"/>
              </a:rPr>
              <a:t> 5628 WK EINDHOVEN</a:t>
            </a:r>
          </a:p>
          <a:p>
            <a:pPr algn="l">
              <a:lnSpc>
                <a:spcPts val="2380"/>
              </a:lnSpc>
              <a:spcBef>
                <a:spcPct val="0"/>
              </a:spcBef>
            </a:pPr>
            <a:r>
              <a:rPr lang="en-US" sz="1700" dirty="0">
                <a:solidFill>
                  <a:srgbClr val="00365F"/>
                </a:solidFill>
                <a:latin typeface="Arial"/>
                <a:ea typeface="Arial"/>
                <a:cs typeface="Arial"/>
                <a:sym typeface="Arial"/>
              </a:rPr>
              <a:t>henegouwenlaan@stedelijkcollege.nl</a:t>
            </a:r>
          </a:p>
          <a:p>
            <a:pPr algn="l">
              <a:lnSpc>
                <a:spcPts val="2380"/>
              </a:lnSpc>
              <a:spcBef>
                <a:spcPct val="0"/>
              </a:spcBef>
            </a:pPr>
            <a:r>
              <a:rPr lang="en-US" sz="1700" dirty="0">
                <a:solidFill>
                  <a:srgbClr val="00365F"/>
                </a:solidFill>
                <a:latin typeface="Arial"/>
                <a:ea typeface="Arial"/>
                <a:cs typeface="Arial"/>
                <a:sym typeface="Arial"/>
              </a:rPr>
              <a:t>www.stedelijkcollege.nl/henegouwenlaan</a:t>
            </a:r>
          </a:p>
          <a:p>
            <a:pPr algn="l">
              <a:lnSpc>
                <a:spcPts val="2380"/>
              </a:lnSpc>
              <a:spcBef>
                <a:spcPct val="0"/>
              </a:spcBef>
            </a:pPr>
            <a:endParaRPr lang="en-US" sz="1700" dirty="0">
              <a:solidFill>
                <a:srgbClr val="00365F"/>
              </a:solidFill>
              <a:latin typeface="Arial"/>
              <a:ea typeface="Arial"/>
              <a:cs typeface="Arial"/>
              <a:sym typeface="Arial"/>
            </a:endParaRPr>
          </a:p>
          <a:p>
            <a:pPr algn="l">
              <a:lnSpc>
                <a:spcPts val="2380"/>
              </a:lnSpc>
              <a:spcBef>
                <a:spcPct val="0"/>
              </a:spcBef>
            </a:pPr>
            <a:r>
              <a:rPr lang="en-US" sz="1700" b="1" dirty="0" err="1">
                <a:solidFill>
                  <a:srgbClr val="00365F"/>
                </a:solidFill>
                <a:latin typeface="Arial Bold"/>
                <a:ea typeface="Arial Bold"/>
                <a:cs typeface="Arial Bold"/>
                <a:sym typeface="Arial Bold"/>
              </a:rPr>
              <a:t>Contactpersoon</a:t>
            </a:r>
            <a:r>
              <a:rPr lang="en-US" sz="1700" b="1" dirty="0">
                <a:solidFill>
                  <a:srgbClr val="00365F"/>
                </a:solidFill>
                <a:latin typeface="Arial Bold"/>
                <a:ea typeface="Arial Bold"/>
                <a:cs typeface="Arial Bold"/>
                <a:sym typeface="Arial Bold"/>
              </a:rPr>
              <a:t> De Campus:</a:t>
            </a:r>
          </a:p>
          <a:p>
            <a:pPr algn="l">
              <a:lnSpc>
                <a:spcPts val="2380"/>
              </a:lnSpc>
              <a:spcBef>
                <a:spcPct val="0"/>
              </a:spcBef>
            </a:pPr>
            <a:r>
              <a:rPr lang="en-US" sz="1700" b="1" dirty="0">
                <a:solidFill>
                  <a:srgbClr val="00365F"/>
                </a:solidFill>
                <a:latin typeface="Arial Bold"/>
                <a:ea typeface="Arial Bold"/>
                <a:cs typeface="Arial Bold"/>
                <a:sym typeface="Arial Bold"/>
              </a:rPr>
              <a:t>nschoonhoven@stedelijkcollege.nl</a:t>
            </a:r>
          </a:p>
        </p:txBody>
      </p:sp>
      <p:grpSp>
        <p:nvGrpSpPr>
          <p:cNvPr id="11" name="Group 11"/>
          <p:cNvGrpSpPr/>
          <p:nvPr/>
        </p:nvGrpSpPr>
        <p:grpSpPr>
          <a:xfrm>
            <a:off x="12897968" y="9460973"/>
            <a:ext cx="5246370" cy="826027"/>
            <a:chOff x="0" y="0"/>
            <a:chExt cx="812800" cy="127973"/>
          </a:xfrm>
        </p:grpSpPr>
        <p:sp>
          <p:nvSpPr>
            <p:cNvPr id="12" name="Freeform 12"/>
            <p:cNvSpPr/>
            <p:nvPr/>
          </p:nvSpPr>
          <p:spPr>
            <a:xfrm>
              <a:off x="0" y="0"/>
              <a:ext cx="812800" cy="127973"/>
            </a:xfrm>
            <a:custGeom>
              <a:avLst/>
              <a:gdLst/>
              <a:ahLst/>
              <a:cxnLst/>
              <a:rect l="l" t="t" r="r" b="b"/>
              <a:pathLst>
                <a:path w="812800" h="127973">
                  <a:moveTo>
                    <a:pt x="0" y="0"/>
                  </a:moveTo>
                  <a:lnTo>
                    <a:pt x="812800" y="0"/>
                  </a:lnTo>
                  <a:lnTo>
                    <a:pt x="812800" y="127973"/>
                  </a:lnTo>
                  <a:lnTo>
                    <a:pt x="0" y="127973"/>
                  </a:lnTo>
                  <a:close/>
                </a:path>
              </a:pathLst>
            </a:custGeom>
            <a:solidFill>
              <a:srgbClr val="FFFFFF"/>
            </a:solidFill>
            <a:ln w="12700">
              <a:solidFill>
                <a:srgbClr val="000000"/>
              </a:solidFill>
            </a:ln>
          </p:spPr>
          <p:txBody>
            <a:bodyPr/>
            <a:lstStyle/>
            <a:p>
              <a:endParaRPr lang="nl-NL"/>
            </a:p>
          </p:txBody>
        </p:sp>
      </p:grpSp>
      <p:sp>
        <p:nvSpPr>
          <p:cNvPr id="13" name="Freeform 13"/>
          <p:cNvSpPr/>
          <p:nvPr/>
        </p:nvSpPr>
        <p:spPr>
          <a:xfrm>
            <a:off x="13847257" y="9514919"/>
            <a:ext cx="3008383" cy="762917"/>
          </a:xfrm>
          <a:custGeom>
            <a:avLst/>
            <a:gdLst/>
            <a:ahLst/>
            <a:cxnLst/>
            <a:rect l="l" t="t" r="r" b="b"/>
            <a:pathLst>
              <a:path w="3008383" h="762917">
                <a:moveTo>
                  <a:pt x="0" y="0"/>
                </a:moveTo>
                <a:lnTo>
                  <a:pt x="3008383" y="0"/>
                </a:lnTo>
                <a:lnTo>
                  <a:pt x="3008383" y="762917"/>
                </a:lnTo>
                <a:lnTo>
                  <a:pt x="0" y="762917"/>
                </a:lnTo>
                <a:lnTo>
                  <a:pt x="0" y="0"/>
                </a:lnTo>
                <a:close/>
              </a:path>
            </a:pathLst>
          </a:custGeom>
          <a:blipFill>
            <a:blip r:embed="rId6"/>
            <a:stretch>
              <a:fillRect/>
            </a:stretch>
          </a:blipFill>
        </p:spPr>
        <p:txBody>
          <a:bodyPr/>
          <a:lstStyle/>
          <a:p>
            <a:endParaRPr lang="nl-NL"/>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891854" y="9562018"/>
            <a:ext cx="4252484" cy="595803"/>
          </a:xfrm>
          <a:custGeom>
            <a:avLst/>
            <a:gdLst/>
            <a:ahLst/>
            <a:cxnLst/>
            <a:rect l="l" t="t" r="r" b="b"/>
            <a:pathLst>
              <a:path w="4252484" h="595803">
                <a:moveTo>
                  <a:pt x="0" y="0"/>
                </a:moveTo>
                <a:lnTo>
                  <a:pt x="4252484" y="0"/>
                </a:lnTo>
                <a:lnTo>
                  <a:pt x="4252484" y="595803"/>
                </a:lnTo>
                <a:lnTo>
                  <a:pt x="0" y="595803"/>
                </a:lnTo>
                <a:lnTo>
                  <a:pt x="0" y="0"/>
                </a:lnTo>
                <a:close/>
              </a:path>
            </a:pathLst>
          </a:custGeom>
          <a:blipFill>
            <a:blip r:embed="rId5"/>
            <a:stretch>
              <a:fillRect/>
            </a:stretch>
          </a:blipFill>
        </p:spPr>
        <p:txBody>
          <a:bodyPr/>
          <a:lstStyle/>
          <a:p>
            <a:endParaRPr lang="nl-NL"/>
          </a:p>
        </p:txBody>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a:stretch>
          </a:blipFill>
        </p:spPr>
        <p:txBody>
          <a:bodyPr/>
          <a:lstStyle/>
          <a:p>
            <a:endParaRPr lang="nl-NL"/>
          </a:p>
        </p:txBody>
      </p:sp>
      <p:pic>
        <p:nvPicPr>
          <p:cNvPr id="4" name="Picture 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rcRect/>
          <a:stretch>
            <a:fillRect/>
          </a:stretch>
        </p:blipFill>
        <p:spPr>
          <a:xfrm>
            <a:off x="2829000" y="1960519"/>
            <a:ext cx="12522462" cy="7043885"/>
          </a:xfrm>
          <a:prstGeom prst="rect">
            <a:avLst/>
          </a:prstGeom>
        </p:spPr>
      </p:pic>
      <p:grpSp>
        <p:nvGrpSpPr>
          <p:cNvPr id="5" name="Group 5"/>
          <p:cNvGrpSpPr/>
          <p:nvPr/>
        </p:nvGrpSpPr>
        <p:grpSpPr>
          <a:xfrm>
            <a:off x="12897968" y="9460973"/>
            <a:ext cx="5246370" cy="826027"/>
            <a:chOff x="0" y="0"/>
            <a:chExt cx="812800" cy="127973"/>
          </a:xfrm>
        </p:grpSpPr>
        <p:sp>
          <p:nvSpPr>
            <p:cNvPr id="6" name="Freeform 6"/>
            <p:cNvSpPr/>
            <p:nvPr/>
          </p:nvSpPr>
          <p:spPr>
            <a:xfrm>
              <a:off x="0" y="0"/>
              <a:ext cx="812800" cy="127973"/>
            </a:xfrm>
            <a:custGeom>
              <a:avLst/>
              <a:gdLst/>
              <a:ahLst/>
              <a:cxnLst/>
              <a:rect l="l" t="t" r="r" b="b"/>
              <a:pathLst>
                <a:path w="812800" h="127973">
                  <a:moveTo>
                    <a:pt x="0" y="0"/>
                  </a:moveTo>
                  <a:lnTo>
                    <a:pt x="812800" y="0"/>
                  </a:lnTo>
                  <a:lnTo>
                    <a:pt x="812800" y="127973"/>
                  </a:lnTo>
                  <a:lnTo>
                    <a:pt x="0" y="127973"/>
                  </a:lnTo>
                  <a:close/>
                </a:path>
              </a:pathLst>
            </a:custGeom>
            <a:solidFill>
              <a:srgbClr val="FFFFFF"/>
            </a:solidFill>
            <a:ln w="12700">
              <a:solidFill>
                <a:srgbClr val="000000"/>
              </a:solidFill>
            </a:ln>
          </p:spPr>
          <p:txBody>
            <a:bodyPr/>
            <a:lstStyle/>
            <a:p>
              <a:endParaRPr lang="nl-NL"/>
            </a:p>
          </p:txBody>
        </p:sp>
      </p:grpSp>
      <p:sp>
        <p:nvSpPr>
          <p:cNvPr id="7" name="Freeform 7"/>
          <p:cNvSpPr/>
          <p:nvPr/>
        </p:nvSpPr>
        <p:spPr>
          <a:xfrm>
            <a:off x="13847270" y="9524083"/>
            <a:ext cx="3008383" cy="762917"/>
          </a:xfrm>
          <a:custGeom>
            <a:avLst/>
            <a:gdLst/>
            <a:ahLst/>
            <a:cxnLst/>
            <a:rect l="l" t="t" r="r" b="b"/>
            <a:pathLst>
              <a:path w="3008383" h="762917">
                <a:moveTo>
                  <a:pt x="0" y="0"/>
                </a:moveTo>
                <a:lnTo>
                  <a:pt x="3008383" y="0"/>
                </a:lnTo>
                <a:lnTo>
                  <a:pt x="3008383" y="762917"/>
                </a:lnTo>
                <a:lnTo>
                  <a:pt x="0" y="762917"/>
                </a:lnTo>
                <a:lnTo>
                  <a:pt x="0" y="0"/>
                </a:lnTo>
                <a:close/>
              </a:path>
            </a:pathLst>
          </a:custGeom>
          <a:blipFill>
            <a:blip r:embed="rId8"/>
            <a:stretch>
              <a:fillRect/>
            </a:stretch>
          </a:blipFill>
        </p:spPr>
        <p:txBody>
          <a:bodyPr/>
          <a:lstStyle/>
          <a:p>
            <a:endParaRPr lang="nl-NL"/>
          </a:p>
        </p:txBody>
      </p:sp>
    </p:spTree>
  </p:cSld>
  <p:clrMapOvr>
    <a:masterClrMapping/>
  </p:clrMapOvr>
  <p:timing>
    <p:tnLst>
      <p:par>
        <p:cTn id="1" dur="indefinite" restart="never" nodeType="tmRoot">
          <p:childTnLst>
            <p:video>
              <p:cMediaNode vol="100000">
                <p:cTn id="2"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891854" y="9562018"/>
            <a:ext cx="4252484" cy="595803"/>
          </a:xfrm>
          <a:custGeom>
            <a:avLst/>
            <a:gdLst/>
            <a:ahLst/>
            <a:cxnLst/>
            <a:rect l="l" t="t" r="r" b="b"/>
            <a:pathLst>
              <a:path w="4252484" h="595803">
                <a:moveTo>
                  <a:pt x="0" y="0"/>
                </a:moveTo>
                <a:lnTo>
                  <a:pt x="4252484" y="0"/>
                </a:lnTo>
                <a:lnTo>
                  <a:pt x="4252484" y="595803"/>
                </a:lnTo>
                <a:lnTo>
                  <a:pt x="0" y="595803"/>
                </a:lnTo>
                <a:lnTo>
                  <a:pt x="0" y="0"/>
                </a:lnTo>
                <a:close/>
              </a:path>
            </a:pathLst>
          </a:custGeom>
          <a:blipFill>
            <a:blip r:embed="rId3"/>
            <a:stretch>
              <a:fillRect/>
            </a:stretch>
          </a:blipFill>
        </p:spPr>
        <p:txBody>
          <a:bodyPr/>
          <a:lstStyle/>
          <a:p>
            <a:endParaRPr lang="nl-NL"/>
          </a:p>
        </p:txBody>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txBody>
          <a:bodyPr/>
          <a:lstStyle/>
          <a:p>
            <a:endParaRPr lang="nl-NL"/>
          </a:p>
        </p:txBody>
      </p:sp>
      <p:grpSp>
        <p:nvGrpSpPr>
          <p:cNvPr id="4" name="Group 4"/>
          <p:cNvGrpSpPr/>
          <p:nvPr/>
        </p:nvGrpSpPr>
        <p:grpSpPr>
          <a:xfrm>
            <a:off x="12535569" y="176047"/>
            <a:ext cx="5310991" cy="5343699"/>
            <a:chOff x="0" y="0"/>
            <a:chExt cx="812800" cy="817806"/>
          </a:xfrm>
        </p:grpSpPr>
        <p:sp>
          <p:nvSpPr>
            <p:cNvPr id="5" name="Freeform 5"/>
            <p:cNvSpPr/>
            <p:nvPr/>
          </p:nvSpPr>
          <p:spPr>
            <a:xfrm>
              <a:off x="0" y="0"/>
              <a:ext cx="812800" cy="817806"/>
            </a:xfrm>
            <a:custGeom>
              <a:avLst/>
              <a:gdLst/>
              <a:ahLst/>
              <a:cxnLst/>
              <a:rect l="l" t="t" r="r" b="b"/>
              <a:pathLst>
                <a:path w="812800" h="817806">
                  <a:moveTo>
                    <a:pt x="406400" y="0"/>
                  </a:moveTo>
                  <a:cubicBezTo>
                    <a:pt x="181951" y="0"/>
                    <a:pt x="0" y="183072"/>
                    <a:pt x="0" y="408903"/>
                  </a:cubicBezTo>
                  <a:cubicBezTo>
                    <a:pt x="0" y="634734"/>
                    <a:pt x="181951" y="817806"/>
                    <a:pt x="406400" y="817806"/>
                  </a:cubicBezTo>
                  <a:cubicBezTo>
                    <a:pt x="630849" y="817806"/>
                    <a:pt x="812800" y="634734"/>
                    <a:pt x="812800" y="408903"/>
                  </a:cubicBezTo>
                  <a:cubicBezTo>
                    <a:pt x="812800" y="183072"/>
                    <a:pt x="630849" y="0"/>
                    <a:pt x="406400" y="0"/>
                  </a:cubicBezTo>
                  <a:close/>
                </a:path>
              </a:pathLst>
            </a:custGeom>
            <a:solidFill>
              <a:srgbClr val="C8102E"/>
            </a:solidFill>
            <a:ln w="12700">
              <a:solidFill>
                <a:srgbClr val="000000"/>
              </a:solidFill>
            </a:ln>
          </p:spPr>
          <p:txBody>
            <a:bodyPr/>
            <a:lstStyle/>
            <a:p>
              <a:endParaRPr lang="nl-NL"/>
            </a:p>
          </p:txBody>
        </p:sp>
      </p:grpSp>
      <p:grpSp>
        <p:nvGrpSpPr>
          <p:cNvPr id="6" name="Group 6"/>
          <p:cNvGrpSpPr/>
          <p:nvPr/>
        </p:nvGrpSpPr>
        <p:grpSpPr>
          <a:xfrm>
            <a:off x="12535569" y="176047"/>
            <a:ext cx="5310991" cy="5343699"/>
            <a:chOff x="0" y="0"/>
            <a:chExt cx="812800" cy="817806"/>
          </a:xfrm>
        </p:grpSpPr>
        <p:sp>
          <p:nvSpPr>
            <p:cNvPr id="7" name="Freeform 7"/>
            <p:cNvSpPr/>
            <p:nvPr/>
          </p:nvSpPr>
          <p:spPr>
            <a:xfrm>
              <a:off x="0" y="0"/>
              <a:ext cx="812800" cy="817806"/>
            </a:xfrm>
            <a:custGeom>
              <a:avLst/>
              <a:gdLst/>
              <a:ahLst/>
              <a:cxnLst/>
              <a:rect l="l" t="t" r="r" b="b"/>
              <a:pathLst>
                <a:path w="812800" h="817806">
                  <a:moveTo>
                    <a:pt x="406400" y="0"/>
                  </a:moveTo>
                  <a:cubicBezTo>
                    <a:pt x="181951" y="0"/>
                    <a:pt x="0" y="183072"/>
                    <a:pt x="0" y="408903"/>
                  </a:cubicBezTo>
                  <a:cubicBezTo>
                    <a:pt x="0" y="634734"/>
                    <a:pt x="181951" y="817806"/>
                    <a:pt x="406400" y="817806"/>
                  </a:cubicBezTo>
                  <a:cubicBezTo>
                    <a:pt x="630849" y="817806"/>
                    <a:pt x="812800" y="634734"/>
                    <a:pt x="812800" y="408903"/>
                  </a:cubicBezTo>
                  <a:cubicBezTo>
                    <a:pt x="812800" y="183072"/>
                    <a:pt x="630849" y="0"/>
                    <a:pt x="406400" y="0"/>
                  </a:cubicBezTo>
                  <a:close/>
                </a:path>
              </a:pathLst>
            </a:custGeom>
            <a:blipFill>
              <a:blip r:embed="rId5"/>
              <a:stretch>
                <a:fillRect l="-18242" r="-15911"/>
              </a:stretch>
            </a:blipFill>
          </p:spPr>
          <p:txBody>
            <a:bodyPr/>
            <a:lstStyle/>
            <a:p>
              <a:endParaRPr lang="nl-NL"/>
            </a:p>
          </p:txBody>
        </p:sp>
      </p:grpSp>
      <p:sp>
        <p:nvSpPr>
          <p:cNvPr id="8" name="TextBox 8"/>
          <p:cNvSpPr txBox="1"/>
          <p:nvPr/>
        </p:nvSpPr>
        <p:spPr>
          <a:xfrm>
            <a:off x="2086848" y="1873991"/>
            <a:ext cx="9913049" cy="5273675"/>
          </a:xfrm>
          <a:prstGeom prst="rect">
            <a:avLst/>
          </a:prstGeom>
        </p:spPr>
        <p:txBody>
          <a:bodyPr lIns="0" tIns="0" rIns="0" bIns="0" rtlCol="0" anchor="t">
            <a:spAutoFit/>
          </a:bodyPr>
          <a:lstStyle/>
          <a:p>
            <a:pPr algn="l">
              <a:lnSpc>
                <a:spcPts val="6300"/>
              </a:lnSpc>
            </a:pPr>
            <a:r>
              <a:rPr lang="en-US" sz="4500" b="1">
                <a:solidFill>
                  <a:srgbClr val="00365F"/>
                </a:solidFill>
                <a:latin typeface="Arial Bold"/>
                <a:ea typeface="Arial Bold"/>
                <a:cs typeface="Arial Bold"/>
                <a:sym typeface="Arial Bold"/>
              </a:rPr>
              <a:t>Waarom De Campus? </a:t>
            </a:r>
          </a:p>
          <a:p>
            <a:pPr algn="l">
              <a:lnSpc>
                <a:spcPts val="3499"/>
              </a:lnSpc>
            </a:pPr>
            <a:endParaRPr lang="en-US" sz="4500" b="1">
              <a:solidFill>
                <a:srgbClr val="00365F"/>
              </a:solidFill>
              <a:latin typeface="Arial Bold"/>
              <a:ea typeface="Arial Bold"/>
              <a:cs typeface="Arial Bold"/>
              <a:sym typeface="Arial Bold"/>
            </a:endParaRPr>
          </a:p>
          <a:p>
            <a:pPr marL="539749" lvl="1" indent="-269875" algn="l">
              <a:lnSpc>
                <a:spcPts val="3499"/>
              </a:lnSpc>
              <a:buFont typeface="Arial"/>
              <a:buChar char="•"/>
            </a:pPr>
            <a:r>
              <a:rPr lang="en-US" sz="2499">
                <a:solidFill>
                  <a:srgbClr val="00365F"/>
                </a:solidFill>
                <a:latin typeface="Arial"/>
                <a:ea typeface="Arial"/>
                <a:cs typeface="Arial"/>
                <a:sym typeface="Arial"/>
              </a:rPr>
              <a:t>Keuzevrijheid</a:t>
            </a:r>
          </a:p>
          <a:p>
            <a:pPr marL="1079499" lvl="2" indent="-359833" algn="l">
              <a:lnSpc>
                <a:spcPts val="3499"/>
              </a:lnSpc>
              <a:buFont typeface="Arial"/>
              <a:buChar char="⚬"/>
            </a:pPr>
            <a:r>
              <a:rPr lang="en-US" sz="2499">
                <a:solidFill>
                  <a:srgbClr val="00365F"/>
                </a:solidFill>
                <a:latin typeface="Arial"/>
                <a:ea typeface="Arial"/>
                <a:cs typeface="Arial"/>
                <a:sym typeface="Arial"/>
              </a:rPr>
              <a:t>Kies een onderwijsvorm die bij je past.</a:t>
            </a:r>
          </a:p>
          <a:p>
            <a:pPr algn="l">
              <a:lnSpc>
                <a:spcPts val="3499"/>
              </a:lnSpc>
            </a:pPr>
            <a:endParaRPr lang="en-US" sz="2499">
              <a:solidFill>
                <a:srgbClr val="00365F"/>
              </a:solidFill>
              <a:latin typeface="Arial"/>
              <a:ea typeface="Arial"/>
              <a:cs typeface="Arial"/>
              <a:sym typeface="Arial"/>
            </a:endParaRPr>
          </a:p>
          <a:p>
            <a:pPr marL="539749" lvl="1" indent="-269875" algn="l">
              <a:lnSpc>
                <a:spcPts val="3499"/>
              </a:lnSpc>
              <a:buFont typeface="Arial"/>
              <a:buChar char="•"/>
            </a:pPr>
            <a:r>
              <a:rPr lang="en-US" sz="2499">
                <a:solidFill>
                  <a:srgbClr val="00365F"/>
                </a:solidFill>
                <a:latin typeface="Arial"/>
                <a:ea typeface="Arial"/>
                <a:cs typeface="Arial"/>
                <a:sym typeface="Arial"/>
              </a:rPr>
              <a:t>Soepele overgang tussen PO en VO</a:t>
            </a:r>
          </a:p>
          <a:p>
            <a:pPr marL="1079499" lvl="2" indent="-359833" algn="l">
              <a:lnSpc>
                <a:spcPts val="3499"/>
              </a:lnSpc>
              <a:buFont typeface="Arial"/>
              <a:buChar char="⚬"/>
            </a:pPr>
            <a:r>
              <a:rPr lang="en-US" sz="2499">
                <a:solidFill>
                  <a:srgbClr val="00365F"/>
                </a:solidFill>
                <a:latin typeface="Arial"/>
                <a:ea typeface="Arial"/>
                <a:cs typeface="Arial"/>
                <a:sym typeface="Arial"/>
              </a:rPr>
              <a:t>Dankzij een leercoach en een veilige huiskamer.</a:t>
            </a:r>
          </a:p>
          <a:p>
            <a:pPr algn="l">
              <a:lnSpc>
                <a:spcPts val="3499"/>
              </a:lnSpc>
            </a:pPr>
            <a:endParaRPr lang="en-US" sz="2499">
              <a:solidFill>
                <a:srgbClr val="00365F"/>
              </a:solidFill>
              <a:latin typeface="Arial"/>
              <a:ea typeface="Arial"/>
              <a:cs typeface="Arial"/>
              <a:sym typeface="Arial"/>
            </a:endParaRPr>
          </a:p>
          <a:p>
            <a:pPr marL="539749" lvl="1" indent="-269875" algn="l">
              <a:lnSpc>
                <a:spcPts val="3499"/>
              </a:lnSpc>
              <a:buFont typeface="Arial"/>
              <a:buChar char="•"/>
            </a:pPr>
            <a:r>
              <a:rPr lang="en-US" sz="2499">
                <a:solidFill>
                  <a:srgbClr val="00365F"/>
                </a:solidFill>
                <a:latin typeface="Arial"/>
                <a:ea typeface="Arial"/>
                <a:cs typeface="Arial"/>
                <a:sym typeface="Arial"/>
              </a:rPr>
              <a:t>Motivatie en betekenisvol leren</a:t>
            </a:r>
          </a:p>
          <a:p>
            <a:pPr marL="1079499" lvl="2" indent="-359833" algn="l">
              <a:lnSpc>
                <a:spcPts val="3499"/>
              </a:lnSpc>
              <a:buFont typeface="Arial"/>
              <a:buChar char="⚬"/>
            </a:pPr>
            <a:r>
              <a:rPr lang="en-US" sz="2499">
                <a:solidFill>
                  <a:srgbClr val="00365F"/>
                </a:solidFill>
                <a:latin typeface="Arial"/>
                <a:ea typeface="Arial"/>
                <a:cs typeface="Arial"/>
                <a:sym typeface="Arial"/>
              </a:rPr>
              <a:t>Aansluiting bij de belevingswereld van jou als leerling.</a:t>
            </a:r>
          </a:p>
          <a:p>
            <a:pPr algn="l">
              <a:lnSpc>
                <a:spcPts val="3499"/>
              </a:lnSpc>
            </a:pPr>
            <a:endParaRPr lang="en-US" sz="2499">
              <a:solidFill>
                <a:srgbClr val="00365F"/>
              </a:solidFill>
              <a:latin typeface="Arial"/>
              <a:ea typeface="Arial"/>
              <a:cs typeface="Arial"/>
              <a:sym typeface="Arial"/>
            </a:endParaRPr>
          </a:p>
        </p:txBody>
      </p:sp>
      <p:grpSp>
        <p:nvGrpSpPr>
          <p:cNvPr id="9" name="Group 9"/>
          <p:cNvGrpSpPr/>
          <p:nvPr/>
        </p:nvGrpSpPr>
        <p:grpSpPr>
          <a:xfrm>
            <a:off x="5055469" y="8177613"/>
            <a:ext cx="11390289" cy="971033"/>
            <a:chOff x="0" y="0"/>
            <a:chExt cx="4042105" cy="344593"/>
          </a:xfrm>
        </p:grpSpPr>
        <p:sp>
          <p:nvSpPr>
            <p:cNvPr id="10" name="Freeform 10"/>
            <p:cNvSpPr/>
            <p:nvPr/>
          </p:nvSpPr>
          <p:spPr>
            <a:xfrm>
              <a:off x="0" y="0"/>
              <a:ext cx="4042105" cy="344593"/>
            </a:xfrm>
            <a:custGeom>
              <a:avLst/>
              <a:gdLst/>
              <a:ahLst/>
              <a:cxnLst/>
              <a:rect l="l" t="t" r="r" b="b"/>
              <a:pathLst>
                <a:path w="4042105" h="344593">
                  <a:moveTo>
                    <a:pt x="3838905" y="0"/>
                  </a:moveTo>
                  <a:lnTo>
                    <a:pt x="0" y="0"/>
                  </a:lnTo>
                  <a:lnTo>
                    <a:pt x="0" y="344593"/>
                  </a:lnTo>
                  <a:lnTo>
                    <a:pt x="3838905" y="344593"/>
                  </a:lnTo>
                  <a:lnTo>
                    <a:pt x="4042105" y="172297"/>
                  </a:lnTo>
                  <a:lnTo>
                    <a:pt x="3838905" y="0"/>
                  </a:lnTo>
                  <a:close/>
                </a:path>
              </a:pathLst>
            </a:custGeom>
            <a:solidFill>
              <a:srgbClr val="0066B2"/>
            </a:solidFill>
            <a:ln w="12700">
              <a:solidFill>
                <a:srgbClr val="000000"/>
              </a:solidFill>
            </a:ln>
          </p:spPr>
          <p:txBody>
            <a:bodyPr/>
            <a:lstStyle/>
            <a:p>
              <a:endParaRPr lang="nl-NL"/>
            </a:p>
          </p:txBody>
        </p:sp>
      </p:grpSp>
      <p:sp>
        <p:nvSpPr>
          <p:cNvPr id="11" name="TextBox 11"/>
          <p:cNvSpPr txBox="1"/>
          <p:nvPr/>
        </p:nvSpPr>
        <p:spPr>
          <a:xfrm>
            <a:off x="5388908" y="8255142"/>
            <a:ext cx="12899092" cy="673099"/>
          </a:xfrm>
          <a:prstGeom prst="rect">
            <a:avLst/>
          </a:prstGeom>
        </p:spPr>
        <p:txBody>
          <a:bodyPr lIns="0" tIns="0" rIns="0" bIns="0" rtlCol="0" anchor="t">
            <a:spAutoFit/>
          </a:bodyPr>
          <a:lstStyle/>
          <a:p>
            <a:pPr algn="l">
              <a:lnSpc>
                <a:spcPts val="4900"/>
              </a:lnSpc>
              <a:spcBef>
                <a:spcPct val="0"/>
              </a:spcBef>
            </a:pPr>
            <a:r>
              <a:rPr lang="en-US" sz="3500" b="1">
                <a:solidFill>
                  <a:srgbClr val="FFFFFF"/>
                </a:solidFill>
                <a:latin typeface="Arial Bold"/>
                <a:ea typeface="Arial Bold"/>
                <a:cs typeface="Arial Bold"/>
                <a:sym typeface="Arial Bold"/>
              </a:rPr>
              <a:t>Bij ons in school kies je wat het beste bij jou past!</a:t>
            </a:r>
          </a:p>
        </p:txBody>
      </p:sp>
      <p:grpSp>
        <p:nvGrpSpPr>
          <p:cNvPr id="12" name="Group 12"/>
          <p:cNvGrpSpPr/>
          <p:nvPr/>
        </p:nvGrpSpPr>
        <p:grpSpPr>
          <a:xfrm>
            <a:off x="12897968" y="9460973"/>
            <a:ext cx="5246370" cy="826027"/>
            <a:chOff x="0" y="0"/>
            <a:chExt cx="812800" cy="127973"/>
          </a:xfrm>
        </p:grpSpPr>
        <p:sp>
          <p:nvSpPr>
            <p:cNvPr id="13" name="Freeform 13"/>
            <p:cNvSpPr/>
            <p:nvPr/>
          </p:nvSpPr>
          <p:spPr>
            <a:xfrm>
              <a:off x="0" y="0"/>
              <a:ext cx="812800" cy="127973"/>
            </a:xfrm>
            <a:custGeom>
              <a:avLst/>
              <a:gdLst/>
              <a:ahLst/>
              <a:cxnLst/>
              <a:rect l="l" t="t" r="r" b="b"/>
              <a:pathLst>
                <a:path w="812800" h="127973">
                  <a:moveTo>
                    <a:pt x="0" y="0"/>
                  </a:moveTo>
                  <a:lnTo>
                    <a:pt x="812800" y="0"/>
                  </a:lnTo>
                  <a:lnTo>
                    <a:pt x="812800" y="127973"/>
                  </a:lnTo>
                  <a:lnTo>
                    <a:pt x="0" y="127973"/>
                  </a:lnTo>
                  <a:close/>
                </a:path>
              </a:pathLst>
            </a:custGeom>
            <a:solidFill>
              <a:srgbClr val="FFFFFF"/>
            </a:solidFill>
            <a:ln w="12700">
              <a:solidFill>
                <a:srgbClr val="000000"/>
              </a:solidFill>
            </a:ln>
          </p:spPr>
          <p:txBody>
            <a:bodyPr/>
            <a:lstStyle/>
            <a:p>
              <a:endParaRPr lang="nl-NL"/>
            </a:p>
          </p:txBody>
        </p:sp>
      </p:grpSp>
      <p:sp>
        <p:nvSpPr>
          <p:cNvPr id="14" name="Freeform 14"/>
          <p:cNvSpPr/>
          <p:nvPr/>
        </p:nvSpPr>
        <p:spPr>
          <a:xfrm>
            <a:off x="13827923" y="9492527"/>
            <a:ext cx="3008383" cy="762917"/>
          </a:xfrm>
          <a:custGeom>
            <a:avLst/>
            <a:gdLst/>
            <a:ahLst/>
            <a:cxnLst/>
            <a:rect l="l" t="t" r="r" b="b"/>
            <a:pathLst>
              <a:path w="3008383" h="762917">
                <a:moveTo>
                  <a:pt x="0" y="0"/>
                </a:moveTo>
                <a:lnTo>
                  <a:pt x="3008383" y="0"/>
                </a:lnTo>
                <a:lnTo>
                  <a:pt x="3008383" y="762917"/>
                </a:lnTo>
                <a:lnTo>
                  <a:pt x="0" y="762917"/>
                </a:lnTo>
                <a:lnTo>
                  <a:pt x="0" y="0"/>
                </a:lnTo>
                <a:close/>
              </a:path>
            </a:pathLst>
          </a:custGeom>
          <a:blipFill>
            <a:blip r:embed="rId6"/>
            <a:stretch>
              <a:fillRect/>
            </a:stretch>
          </a:blipFill>
        </p:spPr>
        <p:txBody>
          <a:bodyPr/>
          <a:lstStyle/>
          <a:p>
            <a:endParaRPr lang="nl-NL"/>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891854" y="9562018"/>
            <a:ext cx="4252484" cy="595803"/>
          </a:xfrm>
          <a:custGeom>
            <a:avLst/>
            <a:gdLst/>
            <a:ahLst/>
            <a:cxnLst/>
            <a:rect l="l" t="t" r="r" b="b"/>
            <a:pathLst>
              <a:path w="4252484" h="595803">
                <a:moveTo>
                  <a:pt x="0" y="0"/>
                </a:moveTo>
                <a:lnTo>
                  <a:pt x="4252484" y="0"/>
                </a:lnTo>
                <a:lnTo>
                  <a:pt x="4252484" y="595803"/>
                </a:lnTo>
                <a:lnTo>
                  <a:pt x="0" y="595803"/>
                </a:lnTo>
                <a:lnTo>
                  <a:pt x="0" y="0"/>
                </a:lnTo>
                <a:close/>
              </a:path>
            </a:pathLst>
          </a:custGeom>
          <a:blipFill>
            <a:blip r:embed="rId3"/>
            <a:stretch>
              <a:fillRect/>
            </a:stretch>
          </a:blipFill>
        </p:spPr>
        <p:txBody>
          <a:bodyPr/>
          <a:lstStyle/>
          <a:p>
            <a:endParaRPr lang="nl-NL"/>
          </a:p>
        </p:txBody>
      </p:sp>
      <p:sp>
        <p:nvSpPr>
          <p:cNvPr id="3" name="Freeform 3"/>
          <p:cNvSpPr/>
          <p:nvPr/>
        </p:nvSpPr>
        <p:spPr>
          <a:xfrm>
            <a:off x="-9525"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txBody>
          <a:bodyPr/>
          <a:lstStyle/>
          <a:p>
            <a:endParaRPr lang="nl-NL"/>
          </a:p>
        </p:txBody>
      </p:sp>
      <p:grpSp>
        <p:nvGrpSpPr>
          <p:cNvPr id="4" name="Group 4"/>
          <p:cNvGrpSpPr/>
          <p:nvPr/>
        </p:nvGrpSpPr>
        <p:grpSpPr>
          <a:xfrm>
            <a:off x="1663476" y="3261974"/>
            <a:ext cx="3740020" cy="3763053"/>
            <a:chOff x="0" y="0"/>
            <a:chExt cx="812800" cy="817806"/>
          </a:xfrm>
        </p:grpSpPr>
        <p:sp>
          <p:nvSpPr>
            <p:cNvPr id="5" name="Freeform 5"/>
            <p:cNvSpPr/>
            <p:nvPr/>
          </p:nvSpPr>
          <p:spPr>
            <a:xfrm>
              <a:off x="0" y="0"/>
              <a:ext cx="812800" cy="817806"/>
            </a:xfrm>
            <a:custGeom>
              <a:avLst/>
              <a:gdLst/>
              <a:ahLst/>
              <a:cxnLst/>
              <a:rect l="l" t="t" r="r" b="b"/>
              <a:pathLst>
                <a:path w="812800" h="817806">
                  <a:moveTo>
                    <a:pt x="406400" y="0"/>
                  </a:moveTo>
                  <a:cubicBezTo>
                    <a:pt x="181951" y="0"/>
                    <a:pt x="0" y="183072"/>
                    <a:pt x="0" y="408903"/>
                  </a:cubicBezTo>
                  <a:cubicBezTo>
                    <a:pt x="0" y="634734"/>
                    <a:pt x="181951" y="817806"/>
                    <a:pt x="406400" y="817806"/>
                  </a:cubicBezTo>
                  <a:cubicBezTo>
                    <a:pt x="630849" y="817806"/>
                    <a:pt x="812800" y="634734"/>
                    <a:pt x="812800" y="408903"/>
                  </a:cubicBezTo>
                  <a:cubicBezTo>
                    <a:pt x="812800" y="183072"/>
                    <a:pt x="630849" y="0"/>
                    <a:pt x="406400" y="0"/>
                  </a:cubicBezTo>
                  <a:close/>
                </a:path>
              </a:pathLst>
            </a:custGeom>
            <a:blipFill>
              <a:blip r:embed="rId5"/>
              <a:stretch>
                <a:fillRect l="-15841" r="-6716"/>
              </a:stretch>
            </a:blipFill>
          </p:spPr>
          <p:txBody>
            <a:bodyPr/>
            <a:lstStyle/>
            <a:p>
              <a:endParaRPr lang="nl-NL"/>
            </a:p>
          </p:txBody>
        </p:sp>
      </p:grpSp>
      <p:grpSp>
        <p:nvGrpSpPr>
          <p:cNvPr id="6" name="Group 6"/>
          <p:cNvGrpSpPr/>
          <p:nvPr/>
        </p:nvGrpSpPr>
        <p:grpSpPr>
          <a:xfrm>
            <a:off x="7302293" y="5305900"/>
            <a:ext cx="3699144" cy="3721925"/>
            <a:chOff x="0" y="0"/>
            <a:chExt cx="812800" cy="817806"/>
          </a:xfrm>
        </p:grpSpPr>
        <p:sp>
          <p:nvSpPr>
            <p:cNvPr id="7" name="Freeform 7"/>
            <p:cNvSpPr/>
            <p:nvPr/>
          </p:nvSpPr>
          <p:spPr>
            <a:xfrm rot="141172">
              <a:off x="-8929" y="-8870"/>
              <a:ext cx="830657" cy="835545"/>
            </a:xfrm>
            <a:custGeom>
              <a:avLst/>
              <a:gdLst/>
              <a:ahLst/>
              <a:cxnLst/>
              <a:rect l="l" t="t" r="r" b="b"/>
              <a:pathLst>
                <a:path w="830657" h="835545">
                  <a:moveTo>
                    <a:pt x="398542" y="9215"/>
                  </a:moveTo>
                  <a:cubicBezTo>
                    <a:pt x="174283" y="18429"/>
                    <a:pt x="0" y="208817"/>
                    <a:pt x="9272" y="434457"/>
                  </a:cubicBezTo>
                  <a:cubicBezTo>
                    <a:pt x="18543" y="660098"/>
                    <a:pt x="207857" y="835545"/>
                    <a:pt x="432116" y="826331"/>
                  </a:cubicBezTo>
                  <a:cubicBezTo>
                    <a:pt x="656375" y="817116"/>
                    <a:pt x="830658" y="626729"/>
                    <a:pt x="821386" y="401089"/>
                  </a:cubicBezTo>
                  <a:cubicBezTo>
                    <a:pt x="812115" y="175448"/>
                    <a:pt x="622801" y="0"/>
                    <a:pt x="398542" y="9215"/>
                  </a:cubicBezTo>
                  <a:close/>
                </a:path>
              </a:pathLst>
            </a:custGeom>
            <a:blipFill>
              <a:blip r:embed="rId6"/>
              <a:stretch>
                <a:fillRect l="-7977" r="-7977"/>
              </a:stretch>
            </a:blipFill>
          </p:spPr>
          <p:txBody>
            <a:bodyPr/>
            <a:lstStyle/>
            <a:p>
              <a:endParaRPr lang="nl-NL"/>
            </a:p>
          </p:txBody>
        </p:sp>
      </p:grpSp>
      <p:grpSp>
        <p:nvGrpSpPr>
          <p:cNvPr id="8" name="Group 8"/>
          <p:cNvGrpSpPr/>
          <p:nvPr/>
        </p:nvGrpSpPr>
        <p:grpSpPr>
          <a:xfrm>
            <a:off x="13006934" y="2861547"/>
            <a:ext cx="3537231" cy="3559015"/>
            <a:chOff x="0" y="0"/>
            <a:chExt cx="812800" cy="817806"/>
          </a:xfrm>
        </p:grpSpPr>
        <p:sp>
          <p:nvSpPr>
            <p:cNvPr id="9" name="Freeform 9"/>
            <p:cNvSpPr/>
            <p:nvPr/>
          </p:nvSpPr>
          <p:spPr>
            <a:xfrm>
              <a:off x="0" y="0"/>
              <a:ext cx="812800" cy="817806"/>
            </a:xfrm>
            <a:custGeom>
              <a:avLst/>
              <a:gdLst/>
              <a:ahLst/>
              <a:cxnLst/>
              <a:rect l="l" t="t" r="r" b="b"/>
              <a:pathLst>
                <a:path w="812800" h="817806">
                  <a:moveTo>
                    <a:pt x="406400" y="0"/>
                  </a:moveTo>
                  <a:cubicBezTo>
                    <a:pt x="181951" y="0"/>
                    <a:pt x="0" y="183072"/>
                    <a:pt x="0" y="408903"/>
                  </a:cubicBezTo>
                  <a:cubicBezTo>
                    <a:pt x="0" y="634734"/>
                    <a:pt x="181951" y="817806"/>
                    <a:pt x="406400" y="817806"/>
                  </a:cubicBezTo>
                  <a:cubicBezTo>
                    <a:pt x="630849" y="817806"/>
                    <a:pt x="812800" y="634734"/>
                    <a:pt x="812800" y="408903"/>
                  </a:cubicBezTo>
                  <a:cubicBezTo>
                    <a:pt x="812800" y="183072"/>
                    <a:pt x="630849" y="0"/>
                    <a:pt x="406400" y="0"/>
                  </a:cubicBezTo>
                  <a:close/>
                </a:path>
              </a:pathLst>
            </a:custGeom>
            <a:blipFill>
              <a:blip r:embed="rId7"/>
              <a:stretch>
                <a:fillRect l="-2530" r="-12357"/>
              </a:stretch>
            </a:blipFill>
          </p:spPr>
          <p:txBody>
            <a:bodyPr/>
            <a:lstStyle/>
            <a:p>
              <a:endParaRPr lang="nl-NL"/>
            </a:p>
          </p:txBody>
        </p:sp>
      </p:grpSp>
      <p:sp>
        <p:nvSpPr>
          <p:cNvPr id="10" name="TextBox 10"/>
          <p:cNvSpPr txBox="1"/>
          <p:nvPr/>
        </p:nvSpPr>
        <p:spPr>
          <a:xfrm>
            <a:off x="2227604" y="1861422"/>
            <a:ext cx="14316561" cy="866775"/>
          </a:xfrm>
          <a:prstGeom prst="rect">
            <a:avLst/>
          </a:prstGeom>
        </p:spPr>
        <p:txBody>
          <a:bodyPr lIns="0" tIns="0" rIns="0" bIns="0" rtlCol="0" anchor="t">
            <a:spAutoFit/>
          </a:bodyPr>
          <a:lstStyle/>
          <a:p>
            <a:pPr algn="l">
              <a:lnSpc>
                <a:spcPts val="6300"/>
              </a:lnSpc>
            </a:pPr>
            <a:r>
              <a:rPr lang="en-US" sz="4500" b="1">
                <a:solidFill>
                  <a:srgbClr val="00365F"/>
                </a:solidFill>
                <a:latin typeface="Arial Bold"/>
                <a:ea typeface="Arial Bold"/>
                <a:cs typeface="Arial Bold"/>
                <a:sym typeface="Arial Bold"/>
              </a:rPr>
              <a:t>Wat is </a:t>
            </a:r>
            <a:r>
              <a:rPr lang="en-US" sz="4500" b="1">
                <a:solidFill>
                  <a:srgbClr val="0095D6"/>
                </a:solidFill>
                <a:latin typeface="Arial Bold"/>
                <a:ea typeface="Arial Bold"/>
                <a:cs typeface="Arial Bold"/>
                <a:sym typeface="Arial Bold"/>
              </a:rPr>
              <a:t>anders</a:t>
            </a:r>
            <a:r>
              <a:rPr lang="en-US" sz="4500" b="1">
                <a:solidFill>
                  <a:srgbClr val="00365F"/>
                </a:solidFill>
                <a:latin typeface="Arial Bold"/>
                <a:ea typeface="Arial Bold"/>
                <a:cs typeface="Arial Bold"/>
                <a:sym typeface="Arial Bold"/>
              </a:rPr>
              <a:t> op De Campus?</a:t>
            </a:r>
          </a:p>
        </p:txBody>
      </p:sp>
      <p:sp>
        <p:nvSpPr>
          <p:cNvPr id="11" name="TextBox 11"/>
          <p:cNvSpPr txBox="1"/>
          <p:nvPr/>
        </p:nvSpPr>
        <p:spPr>
          <a:xfrm>
            <a:off x="4950964" y="6742451"/>
            <a:ext cx="1898988" cy="424412"/>
          </a:xfrm>
          <a:prstGeom prst="rect">
            <a:avLst/>
          </a:prstGeom>
        </p:spPr>
        <p:txBody>
          <a:bodyPr wrap="square" lIns="0" tIns="0" rIns="0" bIns="0" rtlCol="0" anchor="t">
            <a:spAutoFit/>
          </a:bodyPr>
          <a:lstStyle/>
          <a:p>
            <a:pPr algn="l">
              <a:lnSpc>
                <a:spcPts val="3499"/>
              </a:lnSpc>
              <a:spcBef>
                <a:spcPct val="0"/>
              </a:spcBef>
            </a:pPr>
            <a:r>
              <a:rPr lang="en-US" sz="2499" b="1" dirty="0">
                <a:solidFill>
                  <a:srgbClr val="00365F"/>
                </a:solidFill>
                <a:latin typeface="Arial Bold"/>
                <a:ea typeface="Arial Bold"/>
                <a:cs typeface="Arial Bold"/>
                <a:sym typeface="Arial Bold"/>
              </a:rPr>
              <a:t>Geen </a:t>
            </a:r>
            <a:r>
              <a:rPr lang="en-US" sz="2499" b="1" dirty="0" err="1">
                <a:solidFill>
                  <a:srgbClr val="00365F"/>
                </a:solidFill>
                <a:latin typeface="Arial Bold"/>
                <a:ea typeface="Arial Bold"/>
                <a:cs typeface="Arial Bold"/>
                <a:sym typeface="Arial Bold"/>
              </a:rPr>
              <a:t>cijfers</a:t>
            </a:r>
            <a:endParaRPr lang="en-US" sz="2499" b="1" dirty="0">
              <a:solidFill>
                <a:srgbClr val="00365F"/>
              </a:solidFill>
              <a:latin typeface="Arial Bold"/>
              <a:ea typeface="Arial Bold"/>
              <a:cs typeface="Arial Bold"/>
              <a:sym typeface="Arial Bold"/>
            </a:endParaRPr>
          </a:p>
        </p:txBody>
      </p:sp>
      <p:sp>
        <p:nvSpPr>
          <p:cNvPr id="12" name="TextBox 12"/>
          <p:cNvSpPr txBox="1"/>
          <p:nvPr/>
        </p:nvSpPr>
        <p:spPr>
          <a:xfrm>
            <a:off x="11415589" y="6742451"/>
            <a:ext cx="2999482" cy="424412"/>
          </a:xfrm>
          <a:prstGeom prst="rect">
            <a:avLst/>
          </a:prstGeom>
        </p:spPr>
        <p:txBody>
          <a:bodyPr wrap="square" lIns="0" tIns="0" rIns="0" bIns="0" rtlCol="0" anchor="t">
            <a:spAutoFit/>
          </a:bodyPr>
          <a:lstStyle/>
          <a:p>
            <a:pPr algn="l">
              <a:lnSpc>
                <a:spcPts val="3499"/>
              </a:lnSpc>
              <a:spcBef>
                <a:spcPct val="0"/>
              </a:spcBef>
            </a:pPr>
            <a:r>
              <a:rPr lang="en-US" sz="2499" b="1" dirty="0" err="1">
                <a:solidFill>
                  <a:srgbClr val="00365F"/>
                </a:solidFill>
                <a:latin typeface="Arial Bold"/>
                <a:ea typeface="Arial Bold"/>
                <a:cs typeface="Arial Bold"/>
                <a:sym typeface="Arial Bold"/>
              </a:rPr>
              <a:t>Thematisch</a:t>
            </a:r>
            <a:r>
              <a:rPr lang="en-US" sz="2499" b="1" dirty="0">
                <a:solidFill>
                  <a:srgbClr val="00365F"/>
                </a:solidFill>
                <a:latin typeface="Arial Bold"/>
                <a:ea typeface="Arial Bold"/>
                <a:cs typeface="Arial Bold"/>
                <a:sym typeface="Arial Bold"/>
              </a:rPr>
              <a:t> </a:t>
            </a:r>
            <a:r>
              <a:rPr lang="en-US" sz="2499" b="1" dirty="0" err="1">
                <a:solidFill>
                  <a:srgbClr val="00365F"/>
                </a:solidFill>
                <a:latin typeface="Arial Bold"/>
                <a:ea typeface="Arial Bold"/>
                <a:cs typeface="Arial Bold"/>
                <a:sym typeface="Arial Bold"/>
              </a:rPr>
              <a:t>leren</a:t>
            </a:r>
            <a:endParaRPr lang="en-US" sz="2499" b="1" dirty="0">
              <a:solidFill>
                <a:srgbClr val="00365F"/>
              </a:solidFill>
              <a:latin typeface="Arial Bold"/>
              <a:ea typeface="Arial Bold"/>
              <a:cs typeface="Arial Bold"/>
              <a:sym typeface="Arial Bold"/>
            </a:endParaRPr>
          </a:p>
        </p:txBody>
      </p:sp>
      <p:sp>
        <p:nvSpPr>
          <p:cNvPr id="13" name="TextBox 13"/>
          <p:cNvSpPr txBox="1"/>
          <p:nvPr/>
        </p:nvSpPr>
        <p:spPr>
          <a:xfrm>
            <a:off x="11274723" y="5765279"/>
            <a:ext cx="1446461" cy="469900"/>
          </a:xfrm>
          <a:prstGeom prst="rect">
            <a:avLst/>
          </a:prstGeom>
        </p:spPr>
        <p:txBody>
          <a:bodyPr lIns="0" tIns="0" rIns="0" bIns="0" rtlCol="0" anchor="t">
            <a:spAutoFit/>
          </a:bodyPr>
          <a:lstStyle/>
          <a:p>
            <a:pPr algn="l">
              <a:lnSpc>
                <a:spcPts val="3499"/>
              </a:lnSpc>
              <a:spcBef>
                <a:spcPct val="0"/>
              </a:spcBef>
            </a:pPr>
            <a:r>
              <a:rPr lang="en-US" sz="2499" b="1">
                <a:solidFill>
                  <a:srgbClr val="00365F"/>
                </a:solidFill>
                <a:latin typeface="Arial Bold"/>
                <a:ea typeface="Arial Bold"/>
                <a:cs typeface="Arial Bold"/>
                <a:sym typeface="Arial Bold"/>
              </a:rPr>
              <a:t>Docenten</a:t>
            </a:r>
          </a:p>
        </p:txBody>
      </p:sp>
      <p:sp>
        <p:nvSpPr>
          <p:cNvPr id="14" name="TextBox 14"/>
          <p:cNvSpPr txBox="1"/>
          <p:nvPr/>
        </p:nvSpPr>
        <p:spPr>
          <a:xfrm>
            <a:off x="3821656" y="7517152"/>
            <a:ext cx="2258616" cy="469900"/>
          </a:xfrm>
          <a:prstGeom prst="rect">
            <a:avLst/>
          </a:prstGeom>
        </p:spPr>
        <p:txBody>
          <a:bodyPr lIns="0" tIns="0" rIns="0" bIns="0" rtlCol="0" anchor="t">
            <a:spAutoFit/>
          </a:bodyPr>
          <a:lstStyle/>
          <a:p>
            <a:pPr algn="l">
              <a:lnSpc>
                <a:spcPts val="3499"/>
              </a:lnSpc>
              <a:spcBef>
                <a:spcPct val="0"/>
              </a:spcBef>
            </a:pPr>
            <a:r>
              <a:rPr lang="en-US" sz="2499" b="1" dirty="0" err="1">
                <a:solidFill>
                  <a:srgbClr val="00365F"/>
                </a:solidFill>
                <a:latin typeface="Arial Bold"/>
                <a:ea typeface="Arial Bold"/>
                <a:cs typeface="Arial Bold"/>
                <a:sym typeface="Arial Bold"/>
              </a:rPr>
              <a:t>Eigenaarschap</a:t>
            </a:r>
            <a:endParaRPr lang="en-US" sz="2499" b="1" dirty="0">
              <a:solidFill>
                <a:srgbClr val="00365F"/>
              </a:solidFill>
              <a:latin typeface="Arial Bold"/>
              <a:ea typeface="Arial Bold"/>
              <a:cs typeface="Arial Bold"/>
              <a:sym typeface="Arial Bold"/>
            </a:endParaRPr>
          </a:p>
        </p:txBody>
      </p:sp>
      <p:sp>
        <p:nvSpPr>
          <p:cNvPr id="15" name="TextBox 15"/>
          <p:cNvSpPr txBox="1"/>
          <p:nvPr/>
        </p:nvSpPr>
        <p:spPr>
          <a:xfrm>
            <a:off x="11610716" y="7704477"/>
            <a:ext cx="2999482" cy="469900"/>
          </a:xfrm>
          <a:prstGeom prst="rect">
            <a:avLst/>
          </a:prstGeom>
        </p:spPr>
        <p:txBody>
          <a:bodyPr lIns="0" tIns="0" rIns="0" bIns="0" rtlCol="0" anchor="t">
            <a:spAutoFit/>
          </a:bodyPr>
          <a:lstStyle/>
          <a:p>
            <a:pPr algn="l">
              <a:lnSpc>
                <a:spcPts val="3499"/>
              </a:lnSpc>
              <a:spcBef>
                <a:spcPct val="0"/>
              </a:spcBef>
            </a:pPr>
            <a:r>
              <a:rPr lang="en-US" sz="2499" b="1">
                <a:solidFill>
                  <a:srgbClr val="00365F"/>
                </a:solidFill>
                <a:latin typeface="Arial Bold"/>
                <a:ea typeface="Arial Bold"/>
                <a:cs typeface="Arial Bold"/>
                <a:sym typeface="Arial Bold"/>
              </a:rPr>
              <a:t>Heterogene klassen</a:t>
            </a:r>
          </a:p>
        </p:txBody>
      </p:sp>
      <p:sp>
        <p:nvSpPr>
          <p:cNvPr id="16" name="TextBox 16"/>
          <p:cNvSpPr txBox="1"/>
          <p:nvPr/>
        </p:nvSpPr>
        <p:spPr>
          <a:xfrm>
            <a:off x="5692673" y="5765279"/>
            <a:ext cx="1623268" cy="469900"/>
          </a:xfrm>
          <a:prstGeom prst="rect">
            <a:avLst/>
          </a:prstGeom>
        </p:spPr>
        <p:txBody>
          <a:bodyPr lIns="0" tIns="0" rIns="0" bIns="0" rtlCol="0" anchor="t">
            <a:spAutoFit/>
          </a:bodyPr>
          <a:lstStyle/>
          <a:p>
            <a:pPr algn="l">
              <a:lnSpc>
                <a:spcPts val="3499"/>
              </a:lnSpc>
              <a:spcBef>
                <a:spcPct val="0"/>
              </a:spcBef>
            </a:pPr>
            <a:r>
              <a:rPr lang="en-US" sz="2499" b="1">
                <a:solidFill>
                  <a:srgbClr val="00365F"/>
                </a:solidFill>
                <a:latin typeface="Arial Bold"/>
                <a:ea typeface="Arial Bold"/>
                <a:cs typeface="Arial Bold"/>
                <a:sym typeface="Arial Bold"/>
              </a:rPr>
              <a:t>Huiskamer</a:t>
            </a:r>
          </a:p>
        </p:txBody>
      </p:sp>
      <p:grpSp>
        <p:nvGrpSpPr>
          <p:cNvPr id="17" name="Group 17"/>
          <p:cNvGrpSpPr/>
          <p:nvPr/>
        </p:nvGrpSpPr>
        <p:grpSpPr>
          <a:xfrm>
            <a:off x="12897968" y="9460973"/>
            <a:ext cx="5246370" cy="826027"/>
            <a:chOff x="0" y="0"/>
            <a:chExt cx="812800" cy="127973"/>
          </a:xfrm>
        </p:grpSpPr>
        <p:sp>
          <p:nvSpPr>
            <p:cNvPr id="18" name="Freeform 18"/>
            <p:cNvSpPr/>
            <p:nvPr/>
          </p:nvSpPr>
          <p:spPr>
            <a:xfrm>
              <a:off x="0" y="0"/>
              <a:ext cx="812800" cy="127973"/>
            </a:xfrm>
            <a:custGeom>
              <a:avLst/>
              <a:gdLst/>
              <a:ahLst/>
              <a:cxnLst/>
              <a:rect l="l" t="t" r="r" b="b"/>
              <a:pathLst>
                <a:path w="812800" h="127973">
                  <a:moveTo>
                    <a:pt x="0" y="0"/>
                  </a:moveTo>
                  <a:lnTo>
                    <a:pt x="812800" y="0"/>
                  </a:lnTo>
                  <a:lnTo>
                    <a:pt x="812800" y="127973"/>
                  </a:lnTo>
                  <a:lnTo>
                    <a:pt x="0" y="127973"/>
                  </a:lnTo>
                  <a:close/>
                </a:path>
              </a:pathLst>
            </a:custGeom>
            <a:solidFill>
              <a:srgbClr val="FFFFFF"/>
            </a:solidFill>
            <a:ln w="12700">
              <a:solidFill>
                <a:srgbClr val="000000"/>
              </a:solidFill>
            </a:ln>
          </p:spPr>
          <p:txBody>
            <a:bodyPr/>
            <a:lstStyle/>
            <a:p>
              <a:endParaRPr lang="nl-NL"/>
            </a:p>
          </p:txBody>
        </p:sp>
      </p:grpSp>
      <p:sp>
        <p:nvSpPr>
          <p:cNvPr id="19" name="Freeform 19"/>
          <p:cNvSpPr/>
          <p:nvPr/>
        </p:nvSpPr>
        <p:spPr>
          <a:xfrm>
            <a:off x="13880481" y="9523396"/>
            <a:ext cx="3008383" cy="762917"/>
          </a:xfrm>
          <a:custGeom>
            <a:avLst/>
            <a:gdLst/>
            <a:ahLst/>
            <a:cxnLst/>
            <a:rect l="l" t="t" r="r" b="b"/>
            <a:pathLst>
              <a:path w="3008383" h="762917">
                <a:moveTo>
                  <a:pt x="0" y="0"/>
                </a:moveTo>
                <a:lnTo>
                  <a:pt x="3008383" y="0"/>
                </a:lnTo>
                <a:lnTo>
                  <a:pt x="3008383" y="762917"/>
                </a:lnTo>
                <a:lnTo>
                  <a:pt x="0" y="762917"/>
                </a:lnTo>
                <a:lnTo>
                  <a:pt x="0" y="0"/>
                </a:lnTo>
                <a:close/>
              </a:path>
            </a:pathLst>
          </a:custGeom>
          <a:blipFill>
            <a:blip r:embed="rId8"/>
            <a:stretch>
              <a:fillRect/>
            </a:stretch>
          </a:blipFill>
        </p:spPr>
        <p:txBody>
          <a:bodyPr/>
          <a:lstStyle/>
          <a:p>
            <a:endParaRPr lang="nl-NL"/>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891854" y="9562018"/>
            <a:ext cx="4252484" cy="595803"/>
          </a:xfrm>
          <a:custGeom>
            <a:avLst/>
            <a:gdLst/>
            <a:ahLst/>
            <a:cxnLst/>
            <a:rect l="l" t="t" r="r" b="b"/>
            <a:pathLst>
              <a:path w="4252484" h="595803">
                <a:moveTo>
                  <a:pt x="0" y="0"/>
                </a:moveTo>
                <a:lnTo>
                  <a:pt x="4252484" y="0"/>
                </a:lnTo>
                <a:lnTo>
                  <a:pt x="4252484" y="595803"/>
                </a:lnTo>
                <a:lnTo>
                  <a:pt x="0" y="595803"/>
                </a:lnTo>
                <a:lnTo>
                  <a:pt x="0" y="0"/>
                </a:lnTo>
                <a:close/>
              </a:path>
            </a:pathLst>
          </a:custGeom>
          <a:blipFill>
            <a:blip r:embed="rId3"/>
            <a:stretch>
              <a:fillRect/>
            </a:stretch>
          </a:blipFill>
        </p:spPr>
        <p:txBody>
          <a:bodyPr/>
          <a:lstStyle/>
          <a:p>
            <a:endParaRPr lang="nl-NL"/>
          </a:p>
        </p:txBody>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txBody>
          <a:bodyPr/>
          <a:lstStyle/>
          <a:p>
            <a:endParaRPr lang="nl-NL"/>
          </a:p>
        </p:txBody>
      </p:sp>
      <p:grpSp>
        <p:nvGrpSpPr>
          <p:cNvPr id="4" name="Group 4"/>
          <p:cNvGrpSpPr/>
          <p:nvPr/>
        </p:nvGrpSpPr>
        <p:grpSpPr>
          <a:xfrm>
            <a:off x="12535569" y="176047"/>
            <a:ext cx="5310991" cy="5343699"/>
            <a:chOff x="0" y="0"/>
            <a:chExt cx="812800" cy="817806"/>
          </a:xfrm>
        </p:grpSpPr>
        <p:sp>
          <p:nvSpPr>
            <p:cNvPr id="5" name="Freeform 5"/>
            <p:cNvSpPr/>
            <p:nvPr/>
          </p:nvSpPr>
          <p:spPr>
            <a:xfrm>
              <a:off x="0" y="0"/>
              <a:ext cx="812800" cy="817806"/>
            </a:xfrm>
            <a:custGeom>
              <a:avLst/>
              <a:gdLst/>
              <a:ahLst/>
              <a:cxnLst/>
              <a:rect l="l" t="t" r="r" b="b"/>
              <a:pathLst>
                <a:path w="812800" h="817806">
                  <a:moveTo>
                    <a:pt x="406400" y="0"/>
                  </a:moveTo>
                  <a:cubicBezTo>
                    <a:pt x="181951" y="0"/>
                    <a:pt x="0" y="183072"/>
                    <a:pt x="0" y="408903"/>
                  </a:cubicBezTo>
                  <a:cubicBezTo>
                    <a:pt x="0" y="634734"/>
                    <a:pt x="181951" y="817806"/>
                    <a:pt x="406400" y="817806"/>
                  </a:cubicBezTo>
                  <a:cubicBezTo>
                    <a:pt x="630849" y="817806"/>
                    <a:pt x="812800" y="634734"/>
                    <a:pt x="812800" y="408903"/>
                  </a:cubicBezTo>
                  <a:cubicBezTo>
                    <a:pt x="812800" y="183072"/>
                    <a:pt x="630849" y="0"/>
                    <a:pt x="406400" y="0"/>
                  </a:cubicBezTo>
                  <a:close/>
                </a:path>
              </a:pathLst>
            </a:custGeom>
            <a:solidFill>
              <a:srgbClr val="C8102E"/>
            </a:solidFill>
            <a:ln w="12700">
              <a:solidFill>
                <a:srgbClr val="000000"/>
              </a:solidFill>
            </a:ln>
          </p:spPr>
          <p:txBody>
            <a:bodyPr/>
            <a:lstStyle/>
            <a:p>
              <a:endParaRPr lang="nl-NL"/>
            </a:p>
          </p:txBody>
        </p:sp>
      </p:grpSp>
      <p:grpSp>
        <p:nvGrpSpPr>
          <p:cNvPr id="6" name="Group 6"/>
          <p:cNvGrpSpPr/>
          <p:nvPr/>
        </p:nvGrpSpPr>
        <p:grpSpPr>
          <a:xfrm>
            <a:off x="12535569" y="176047"/>
            <a:ext cx="5310991" cy="5343699"/>
            <a:chOff x="0" y="0"/>
            <a:chExt cx="812800" cy="817806"/>
          </a:xfrm>
        </p:grpSpPr>
        <p:sp>
          <p:nvSpPr>
            <p:cNvPr id="7" name="Freeform 7"/>
            <p:cNvSpPr/>
            <p:nvPr/>
          </p:nvSpPr>
          <p:spPr>
            <a:xfrm>
              <a:off x="0" y="0"/>
              <a:ext cx="812800" cy="817806"/>
            </a:xfrm>
            <a:custGeom>
              <a:avLst/>
              <a:gdLst/>
              <a:ahLst/>
              <a:cxnLst/>
              <a:rect l="l" t="t" r="r" b="b"/>
              <a:pathLst>
                <a:path w="812800" h="817806">
                  <a:moveTo>
                    <a:pt x="406400" y="0"/>
                  </a:moveTo>
                  <a:cubicBezTo>
                    <a:pt x="181951" y="0"/>
                    <a:pt x="0" y="183072"/>
                    <a:pt x="0" y="408903"/>
                  </a:cubicBezTo>
                  <a:cubicBezTo>
                    <a:pt x="0" y="634734"/>
                    <a:pt x="181951" y="817806"/>
                    <a:pt x="406400" y="817806"/>
                  </a:cubicBezTo>
                  <a:cubicBezTo>
                    <a:pt x="630849" y="817806"/>
                    <a:pt x="812800" y="634734"/>
                    <a:pt x="812800" y="408903"/>
                  </a:cubicBezTo>
                  <a:cubicBezTo>
                    <a:pt x="812800" y="183072"/>
                    <a:pt x="630849" y="0"/>
                    <a:pt x="406400" y="0"/>
                  </a:cubicBezTo>
                  <a:close/>
                </a:path>
              </a:pathLst>
            </a:custGeom>
            <a:blipFill>
              <a:blip r:embed="rId5"/>
              <a:stretch>
                <a:fillRect l="-25509" r="-25509"/>
              </a:stretch>
            </a:blipFill>
          </p:spPr>
          <p:txBody>
            <a:bodyPr/>
            <a:lstStyle/>
            <a:p>
              <a:endParaRPr lang="nl-NL"/>
            </a:p>
          </p:txBody>
        </p:sp>
      </p:grpSp>
      <p:sp>
        <p:nvSpPr>
          <p:cNvPr id="8" name="TextBox 8"/>
          <p:cNvSpPr txBox="1"/>
          <p:nvPr/>
        </p:nvSpPr>
        <p:spPr>
          <a:xfrm>
            <a:off x="2054345" y="1922744"/>
            <a:ext cx="10579350" cy="5711825"/>
          </a:xfrm>
          <a:prstGeom prst="rect">
            <a:avLst/>
          </a:prstGeom>
        </p:spPr>
        <p:txBody>
          <a:bodyPr lIns="0" tIns="0" rIns="0" bIns="0" rtlCol="0" anchor="t">
            <a:spAutoFit/>
          </a:bodyPr>
          <a:lstStyle/>
          <a:p>
            <a:pPr algn="l">
              <a:lnSpc>
                <a:spcPts val="6300"/>
              </a:lnSpc>
            </a:pPr>
            <a:r>
              <a:rPr lang="en-US" sz="4500" b="1">
                <a:solidFill>
                  <a:srgbClr val="00365F"/>
                </a:solidFill>
                <a:latin typeface="Arial Bold"/>
                <a:ea typeface="Arial Bold"/>
                <a:cs typeface="Arial Bold"/>
                <a:sym typeface="Arial Bold"/>
              </a:rPr>
              <a:t>Wat is </a:t>
            </a:r>
            <a:r>
              <a:rPr lang="en-US" sz="4500" b="1">
                <a:solidFill>
                  <a:srgbClr val="0095D6"/>
                </a:solidFill>
                <a:latin typeface="Arial Bold"/>
                <a:ea typeface="Arial Bold"/>
                <a:cs typeface="Arial Bold"/>
                <a:sym typeface="Arial Bold"/>
              </a:rPr>
              <a:t>hetzelfde</a:t>
            </a:r>
            <a:r>
              <a:rPr lang="en-US" sz="4500" b="1">
                <a:solidFill>
                  <a:srgbClr val="00365F"/>
                </a:solidFill>
                <a:latin typeface="Arial Bold"/>
                <a:ea typeface="Arial Bold"/>
                <a:cs typeface="Arial Bold"/>
                <a:sym typeface="Arial Bold"/>
              </a:rPr>
              <a:t> bij De Campus? </a:t>
            </a:r>
          </a:p>
          <a:p>
            <a:pPr algn="l">
              <a:lnSpc>
                <a:spcPts val="3499"/>
              </a:lnSpc>
            </a:pPr>
            <a:endParaRPr lang="en-US" sz="4500" b="1">
              <a:solidFill>
                <a:srgbClr val="00365F"/>
              </a:solidFill>
              <a:latin typeface="Arial Bold"/>
              <a:ea typeface="Arial Bold"/>
              <a:cs typeface="Arial Bold"/>
              <a:sym typeface="Arial Bold"/>
            </a:endParaRPr>
          </a:p>
          <a:p>
            <a:pPr marL="539749" lvl="1" indent="-269875" algn="l">
              <a:lnSpc>
                <a:spcPts val="3499"/>
              </a:lnSpc>
              <a:buFont typeface="Arial"/>
              <a:buChar char="•"/>
            </a:pPr>
            <a:r>
              <a:rPr lang="en-US" sz="2499">
                <a:solidFill>
                  <a:srgbClr val="00365F"/>
                </a:solidFill>
                <a:latin typeface="Arial"/>
                <a:ea typeface="Arial"/>
                <a:cs typeface="Arial"/>
                <a:sym typeface="Arial"/>
              </a:rPr>
              <a:t>Dezelfde leerstof als andere Nederlandse opleidingen op een andere manier aangeboden.</a:t>
            </a:r>
          </a:p>
          <a:p>
            <a:pPr algn="l">
              <a:lnSpc>
                <a:spcPts val="3499"/>
              </a:lnSpc>
            </a:pPr>
            <a:endParaRPr lang="en-US" sz="2499">
              <a:solidFill>
                <a:srgbClr val="00365F"/>
              </a:solidFill>
              <a:latin typeface="Arial"/>
              <a:ea typeface="Arial"/>
              <a:cs typeface="Arial"/>
              <a:sym typeface="Arial"/>
            </a:endParaRPr>
          </a:p>
          <a:p>
            <a:pPr marL="539749" lvl="1" indent="-269875" algn="l">
              <a:lnSpc>
                <a:spcPts val="3499"/>
              </a:lnSpc>
              <a:buFont typeface="Arial"/>
              <a:buChar char="•"/>
            </a:pPr>
            <a:r>
              <a:rPr lang="en-US" sz="2499">
                <a:solidFill>
                  <a:srgbClr val="00365F"/>
                </a:solidFill>
                <a:latin typeface="Arial"/>
                <a:ea typeface="Arial"/>
                <a:cs typeface="Arial"/>
                <a:sym typeface="Arial"/>
              </a:rPr>
              <a:t>Je stroomt door naar de bovenbouw zoals alle andere leerlingen.</a:t>
            </a:r>
          </a:p>
          <a:p>
            <a:pPr algn="l">
              <a:lnSpc>
                <a:spcPts val="3499"/>
              </a:lnSpc>
            </a:pPr>
            <a:endParaRPr lang="en-US" sz="2499">
              <a:solidFill>
                <a:srgbClr val="00365F"/>
              </a:solidFill>
              <a:latin typeface="Arial"/>
              <a:ea typeface="Arial"/>
              <a:cs typeface="Arial"/>
              <a:sym typeface="Arial"/>
            </a:endParaRPr>
          </a:p>
          <a:p>
            <a:pPr marL="539749" lvl="1" indent="-269875" algn="l">
              <a:lnSpc>
                <a:spcPts val="3499"/>
              </a:lnSpc>
              <a:buFont typeface="Arial"/>
              <a:buChar char="•"/>
            </a:pPr>
            <a:r>
              <a:rPr lang="en-US" sz="2499">
                <a:solidFill>
                  <a:srgbClr val="00365F"/>
                </a:solidFill>
                <a:latin typeface="Arial"/>
                <a:ea typeface="Arial"/>
                <a:cs typeface="Arial"/>
                <a:sym typeface="Arial"/>
              </a:rPr>
              <a:t>Voldoet net als regulier onderwijs aan eisen van de onderwijsinspectie:</a:t>
            </a:r>
          </a:p>
          <a:p>
            <a:pPr marL="1079499" lvl="2" indent="-359833" algn="l">
              <a:lnSpc>
                <a:spcPts val="3499"/>
              </a:lnSpc>
              <a:buFont typeface="Arial"/>
              <a:buChar char="⚬"/>
            </a:pPr>
            <a:r>
              <a:rPr lang="en-US" sz="2499">
                <a:solidFill>
                  <a:srgbClr val="00365F"/>
                </a:solidFill>
                <a:latin typeface="Arial"/>
                <a:ea typeface="Arial"/>
                <a:cs typeface="Arial"/>
                <a:sym typeface="Arial"/>
              </a:rPr>
              <a:t>Alle kerndoelen (SLO-doelen) worden behandeld.</a:t>
            </a:r>
          </a:p>
          <a:p>
            <a:pPr marL="1079499" lvl="2" indent="-359833" algn="l">
              <a:lnSpc>
                <a:spcPts val="3499"/>
              </a:lnSpc>
              <a:buFont typeface="Arial"/>
              <a:buChar char="⚬"/>
            </a:pPr>
            <a:r>
              <a:rPr lang="en-US" sz="2499">
                <a:solidFill>
                  <a:srgbClr val="00365F"/>
                </a:solidFill>
                <a:latin typeface="Arial"/>
                <a:ea typeface="Arial"/>
                <a:cs typeface="Arial"/>
                <a:sym typeface="Arial"/>
              </a:rPr>
              <a:t>Leerlingen worden gevolgd in hun ontwikkeling.</a:t>
            </a:r>
          </a:p>
          <a:p>
            <a:pPr marL="1079499" lvl="2" indent="-359833" algn="l">
              <a:lnSpc>
                <a:spcPts val="3499"/>
              </a:lnSpc>
              <a:buFont typeface="Arial"/>
              <a:buChar char="⚬"/>
            </a:pPr>
            <a:r>
              <a:rPr lang="en-US" sz="2499">
                <a:solidFill>
                  <a:srgbClr val="00365F"/>
                </a:solidFill>
                <a:latin typeface="Arial"/>
                <a:ea typeface="Arial"/>
                <a:cs typeface="Arial"/>
                <a:sym typeface="Arial"/>
              </a:rPr>
              <a:t>Verplicht aantal uren per schooljaar.</a:t>
            </a:r>
          </a:p>
          <a:p>
            <a:pPr marL="1079499" lvl="2" indent="-359833" algn="l">
              <a:lnSpc>
                <a:spcPts val="3499"/>
              </a:lnSpc>
              <a:buFont typeface="Arial"/>
              <a:buChar char="⚬"/>
            </a:pPr>
            <a:r>
              <a:rPr lang="en-US" sz="2499">
                <a:solidFill>
                  <a:srgbClr val="00365F"/>
                </a:solidFill>
                <a:latin typeface="Arial"/>
                <a:ea typeface="Arial"/>
                <a:cs typeface="Arial"/>
                <a:sym typeface="Arial"/>
              </a:rPr>
              <a:t>Je volgt dezelfde examens en behaald hetzelfde diploma.</a:t>
            </a:r>
          </a:p>
        </p:txBody>
      </p:sp>
      <p:grpSp>
        <p:nvGrpSpPr>
          <p:cNvPr id="9" name="Group 9"/>
          <p:cNvGrpSpPr/>
          <p:nvPr/>
        </p:nvGrpSpPr>
        <p:grpSpPr>
          <a:xfrm>
            <a:off x="12897968" y="9460973"/>
            <a:ext cx="5246370" cy="826027"/>
            <a:chOff x="0" y="0"/>
            <a:chExt cx="812800" cy="127973"/>
          </a:xfrm>
        </p:grpSpPr>
        <p:sp>
          <p:nvSpPr>
            <p:cNvPr id="10" name="Freeform 10"/>
            <p:cNvSpPr/>
            <p:nvPr/>
          </p:nvSpPr>
          <p:spPr>
            <a:xfrm>
              <a:off x="0" y="0"/>
              <a:ext cx="812800" cy="127973"/>
            </a:xfrm>
            <a:custGeom>
              <a:avLst/>
              <a:gdLst/>
              <a:ahLst/>
              <a:cxnLst/>
              <a:rect l="l" t="t" r="r" b="b"/>
              <a:pathLst>
                <a:path w="812800" h="127973">
                  <a:moveTo>
                    <a:pt x="0" y="0"/>
                  </a:moveTo>
                  <a:lnTo>
                    <a:pt x="812800" y="0"/>
                  </a:lnTo>
                  <a:lnTo>
                    <a:pt x="812800" y="127973"/>
                  </a:lnTo>
                  <a:lnTo>
                    <a:pt x="0" y="127973"/>
                  </a:lnTo>
                  <a:close/>
                </a:path>
              </a:pathLst>
            </a:custGeom>
            <a:solidFill>
              <a:srgbClr val="FFFFFF"/>
            </a:solidFill>
            <a:ln w="12700">
              <a:solidFill>
                <a:srgbClr val="000000"/>
              </a:solidFill>
            </a:ln>
          </p:spPr>
          <p:txBody>
            <a:bodyPr/>
            <a:lstStyle/>
            <a:p>
              <a:endParaRPr lang="nl-NL"/>
            </a:p>
          </p:txBody>
        </p:sp>
      </p:grpSp>
      <p:sp>
        <p:nvSpPr>
          <p:cNvPr id="11" name="Freeform 11"/>
          <p:cNvSpPr/>
          <p:nvPr/>
        </p:nvSpPr>
        <p:spPr>
          <a:xfrm>
            <a:off x="13891854" y="9494524"/>
            <a:ext cx="3008383" cy="762917"/>
          </a:xfrm>
          <a:custGeom>
            <a:avLst/>
            <a:gdLst/>
            <a:ahLst/>
            <a:cxnLst/>
            <a:rect l="l" t="t" r="r" b="b"/>
            <a:pathLst>
              <a:path w="3008383" h="762917">
                <a:moveTo>
                  <a:pt x="0" y="0"/>
                </a:moveTo>
                <a:lnTo>
                  <a:pt x="3008383" y="0"/>
                </a:lnTo>
                <a:lnTo>
                  <a:pt x="3008383" y="762917"/>
                </a:lnTo>
                <a:lnTo>
                  <a:pt x="0" y="762917"/>
                </a:lnTo>
                <a:lnTo>
                  <a:pt x="0" y="0"/>
                </a:lnTo>
                <a:close/>
              </a:path>
            </a:pathLst>
          </a:custGeom>
          <a:blipFill>
            <a:blip r:embed="rId6"/>
            <a:stretch>
              <a:fillRect/>
            </a:stretch>
          </a:blipFill>
        </p:spPr>
        <p:txBody>
          <a:bodyPr/>
          <a:lstStyle/>
          <a:p>
            <a:endParaRPr lang="nl-NL"/>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891854" y="9562018"/>
            <a:ext cx="4252484" cy="595803"/>
          </a:xfrm>
          <a:custGeom>
            <a:avLst/>
            <a:gdLst/>
            <a:ahLst/>
            <a:cxnLst/>
            <a:rect l="l" t="t" r="r" b="b"/>
            <a:pathLst>
              <a:path w="4252484" h="595803">
                <a:moveTo>
                  <a:pt x="0" y="0"/>
                </a:moveTo>
                <a:lnTo>
                  <a:pt x="4252484" y="0"/>
                </a:lnTo>
                <a:lnTo>
                  <a:pt x="4252484" y="595803"/>
                </a:lnTo>
                <a:lnTo>
                  <a:pt x="0" y="595803"/>
                </a:lnTo>
                <a:lnTo>
                  <a:pt x="0" y="0"/>
                </a:lnTo>
                <a:close/>
              </a:path>
            </a:pathLst>
          </a:custGeom>
          <a:blipFill>
            <a:blip r:embed="rId3"/>
            <a:stretch>
              <a:fillRect/>
            </a:stretch>
          </a:blipFill>
        </p:spPr>
        <p:txBody>
          <a:bodyPr/>
          <a:lstStyle/>
          <a:p>
            <a:endParaRPr lang="nl-NL"/>
          </a:p>
        </p:txBody>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txBody>
          <a:bodyPr/>
          <a:lstStyle/>
          <a:p>
            <a:endParaRPr lang="nl-NL"/>
          </a:p>
        </p:txBody>
      </p:sp>
      <p:grpSp>
        <p:nvGrpSpPr>
          <p:cNvPr id="4" name="Group 4"/>
          <p:cNvGrpSpPr/>
          <p:nvPr/>
        </p:nvGrpSpPr>
        <p:grpSpPr>
          <a:xfrm>
            <a:off x="12535569" y="176047"/>
            <a:ext cx="5310991" cy="5343699"/>
            <a:chOff x="0" y="0"/>
            <a:chExt cx="812800" cy="817806"/>
          </a:xfrm>
        </p:grpSpPr>
        <p:sp>
          <p:nvSpPr>
            <p:cNvPr id="5" name="Freeform 5"/>
            <p:cNvSpPr/>
            <p:nvPr/>
          </p:nvSpPr>
          <p:spPr>
            <a:xfrm>
              <a:off x="0" y="0"/>
              <a:ext cx="812800" cy="817806"/>
            </a:xfrm>
            <a:custGeom>
              <a:avLst/>
              <a:gdLst/>
              <a:ahLst/>
              <a:cxnLst/>
              <a:rect l="l" t="t" r="r" b="b"/>
              <a:pathLst>
                <a:path w="812800" h="817806">
                  <a:moveTo>
                    <a:pt x="406400" y="0"/>
                  </a:moveTo>
                  <a:cubicBezTo>
                    <a:pt x="181951" y="0"/>
                    <a:pt x="0" y="183072"/>
                    <a:pt x="0" y="408903"/>
                  </a:cubicBezTo>
                  <a:cubicBezTo>
                    <a:pt x="0" y="634734"/>
                    <a:pt x="181951" y="817806"/>
                    <a:pt x="406400" y="817806"/>
                  </a:cubicBezTo>
                  <a:cubicBezTo>
                    <a:pt x="630849" y="817806"/>
                    <a:pt x="812800" y="634734"/>
                    <a:pt x="812800" y="408903"/>
                  </a:cubicBezTo>
                  <a:cubicBezTo>
                    <a:pt x="812800" y="183072"/>
                    <a:pt x="630849" y="0"/>
                    <a:pt x="406400" y="0"/>
                  </a:cubicBezTo>
                  <a:close/>
                </a:path>
              </a:pathLst>
            </a:custGeom>
            <a:solidFill>
              <a:srgbClr val="C8102E"/>
            </a:solidFill>
            <a:ln w="12700">
              <a:solidFill>
                <a:srgbClr val="000000"/>
              </a:solidFill>
            </a:ln>
          </p:spPr>
          <p:txBody>
            <a:bodyPr/>
            <a:lstStyle/>
            <a:p>
              <a:endParaRPr lang="nl-NL"/>
            </a:p>
          </p:txBody>
        </p:sp>
      </p:grpSp>
      <p:grpSp>
        <p:nvGrpSpPr>
          <p:cNvPr id="6" name="Group 6"/>
          <p:cNvGrpSpPr/>
          <p:nvPr/>
        </p:nvGrpSpPr>
        <p:grpSpPr>
          <a:xfrm>
            <a:off x="12535569" y="176047"/>
            <a:ext cx="5310991" cy="5343699"/>
            <a:chOff x="0" y="0"/>
            <a:chExt cx="812800" cy="817806"/>
          </a:xfrm>
        </p:grpSpPr>
        <p:sp>
          <p:nvSpPr>
            <p:cNvPr id="7" name="Freeform 7"/>
            <p:cNvSpPr/>
            <p:nvPr/>
          </p:nvSpPr>
          <p:spPr>
            <a:xfrm>
              <a:off x="0" y="0"/>
              <a:ext cx="812800" cy="817806"/>
            </a:xfrm>
            <a:custGeom>
              <a:avLst/>
              <a:gdLst/>
              <a:ahLst/>
              <a:cxnLst/>
              <a:rect l="l" t="t" r="r" b="b"/>
              <a:pathLst>
                <a:path w="812800" h="817806">
                  <a:moveTo>
                    <a:pt x="406400" y="0"/>
                  </a:moveTo>
                  <a:cubicBezTo>
                    <a:pt x="181951" y="0"/>
                    <a:pt x="0" y="183072"/>
                    <a:pt x="0" y="408903"/>
                  </a:cubicBezTo>
                  <a:cubicBezTo>
                    <a:pt x="0" y="634734"/>
                    <a:pt x="181951" y="817806"/>
                    <a:pt x="406400" y="817806"/>
                  </a:cubicBezTo>
                  <a:cubicBezTo>
                    <a:pt x="630849" y="817806"/>
                    <a:pt x="812800" y="634734"/>
                    <a:pt x="812800" y="408903"/>
                  </a:cubicBezTo>
                  <a:cubicBezTo>
                    <a:pt x="812800" y="183072"/>
                    <a:pt x="630849" y="0"/>
                    <a:pt x="406400" y="0"/>
                  </a:cubicBezTo>
                  <a:close/>
                </a:path>
              </a:pathLst>
            </a:custGeom>
            <a:blipFill>
              <a:blip r:embed="rId5"/>
              <a:stretch>
                <a:fillRect l="-11994" r="-8323"/>
              </a:stretch>
            </a:blipFill>
          </p:spPr>
          <p:txBody>
            <a:bodyPr/>
            <a:lstStyle/>
            <a:p>
              <a:endParaRPr lang="nl-NL"/>
            </a:p>
          </p:txBody>
        </p:sp>
      </p:grpSp>
      <p:sp>
        <p:nvSpPr>
          <p:cNvPr id="8" name="TextBox 8"/>
          <p:cNvSpPr txBox="1"/>
          <p:nvPr/>
        </p:nvSpPr>
        <p:spPr>
          <a:xfrm>
            <a:off x="2351121" y="1978025"/>
            <a:ext cx="11001883" cy="6149975"/>
          </a:xfrm>
          <a:prstGeom prst="rect">
            <a:avLst/>
          </a:prstGeom>
        </p:spPr>
        <p:txBody>
          <a:bodyPr lIns="0" tIns="0" rIns="0" bIns="0" rtlCol="0" anchor="t">
            <a:spAutoFit/>
          </a:bodyPr>
          <a:lstStyle/>
          <a:p>
            <a:pPr algn="l">
              <a:lnSpc>
                <a:spcPts val="6300"/>
              </a:lnSpc>
            </a:pPr>
            <a:r>
              <a:rPr lang="en-US" sz="4500" b="1">
                <a:solidFill>
                  <a:srgbClr val="00365F"/>
                </a:solidFill>
                <a:latin typeface="Arial Bold"/>
                <a:ea typeface="Arial Bold"/>
                <a:cs typeface="Arial Bold"/>
                <a:sym typeface="Arial Bold"/>
              </a:rPr>
              <a:t>De Campus highlights</a:t>
            </a:r>
          </a:p>
          <a:p>
            <a:pPr algn="l">
              <a:lnSpc>
                <a:spcPts val="3499"/>
              </a:lnSpc>
            </a:pPr>
            <a:endParaRPr lang="en-US" sz="4500" b="1">
              <a:solidFill>
                <a:srgbClr val="00365F"/>
              </a:solidFill>
              <a:latin typeface="Arial Bold"/>
              <a:ea typeface="Arial Bold"/>
              <a:cs typeface="Arial Bold"/>
              <a:sym typeface="Arial Bold"/>
            </a:endParaRPr>
          </a:p>
          <a:p>
            <a:pPr marL="539749" lvl="1" indent="-269875" algn="l">
              <a:lnSpc>
                <a:spcPts val="3499"/>
              </a:lnSpc>
              <a:buFont typeface="Arial"/>
              <a:buChar char="•"/>
            </a:pPr>
            <a:r>
              <a:rPr lang="en-US" sz="2499">
                <a:solidFill>
                  <a:srgbClr val="00365F"/>
                </a:solidFill>
                <a:latin typeface="Arial"/>
                <a:ea typeface="Arial"/>
                <a:cs typeface="Arial"/>
                <a:sym typeface="Arial"/>
              </a:rPr>
              <a:t>Nieuwe onderbouwafdeling bij het Stedelijk College Eindhoven.</a:t>
            </a:r>
          </a:p>
          <a:p>
            <a:pPr marL="539749" lvl="1" indent="-269875" algn="l">
              <a:lnSpc>
                <a:spcPts val="3499"/>
              </a:lnSpc>
              <a:buFont typeface="Arial"/>
              <a:buChar char="•"/>
            </a:pPr>
            <a:r>
              <a:rPr lang="en-US" sz="2499">
                <a:solidFill>
                  <a:srgbClr val="00365F"/>
                </a:solidFill>
                <a:latin typeface="Arial"/>
                <a:ea typeface="Arial"/>
                <a:cs typeface="Arial"/>
                <a:sym typeface="Arial"/>
              </a:rPr>
              <a:t>2 leslocaties: </a:t>
            </a:r>
          </a:p>
          <a:p>
            <a:pPr marL="1079499" lvl="2" indent="-359833" algn="l">
              <a:lnSpc>
                <a:spcPts val="3499"/>
              </a:lnSpc>
              <a:buFont typeface="Arial"/>
              <a:buChar char="⚬"/>
            </a:pPr>
            <a:r>
              <a:rPr lang="en-US" sz="2499">
                <a:solidFill>
                  <a:srgbClr val="00365F"/>
                </a:solidFill>
                <a:latin typeface="Arial"/>
                <a:ea typeface="Arial"/>
                <a:cs typeface="Arial"/>
                <a:sym typeface="Arial"/>
              </a:rPr>
              <a:t>Oude Bossche Baan en Henegouwenlaan.</a:t>
            </a:r>
          </a:p>
          <a:p>
            <a:pPr marL="539749" lvl="1" indent="-269875" algn="l">
              <a:lnSpc>
                <a:spcPts val="3499"/>
              </a:lnSpc>
              <a:buFont typeface="Arial"/>
              <a:buChar char="•"/>
            </a:pPr>
            <a:r>
              <a:rPr lang="en-US" sz="2499">
                <a:solidFill>
                  <a:srgbClr val="00365F"/>
                </a:solidFill>
                <a:latin typeface="Arial"/>
                <a:ea typeface="Arial"/>
                <a:cs typeface="Arial"/>
                <a:sym typeface="Arial"/>
              </a:rPr>
              <a:t>Werken in de praktijk en uitdaging in theorie.</a:t>
            </a:r>
          </a:p>
          <a:p>
            <a:pPr marL="539749" lvl="1" indent="-269875" algn="l">
              <a:lnSpc>
                <a:spcPts val="3499"/>
              </a:lnSpc>
              <a:buFont typeface="Arial"/>
              <a:buChar char="•"/>
            </a:pPr>
            <a:r>
              <a:rPr lang="en-US" sz="2499">
                <a:solidFill>
                  <a:srgbClr val="00365F"/>
                </a:solidFill>
                <a:latin typeface="Arial"/>
                <a:ea typeface="Arial"/>
                <a:cs typeface="Arial"/>
                <a:sym typeface="Arial"/>
              </a:rPr>
              <a:t>Inspiratiedocenten en leercoaches.</a:t>
            </a:r>
          </a:p>
          <a:p>
            <a:pPr marL="539749" lvl="1" indent="-269875" algn="l">
              <a:lnSpc>
                <a:spcPts val="3499"/>
              </a:lnSpc>
              <a:buFont typeface="Arial"/>
              <a:buChar char="•"/>
            </a:pPr>
            <a:r>
              <a:rPr lang="en-US" sz="2499">
                <a:solidFill>
                  <a:srgbClr val="00365F"/>
                </a:solidFill>
                <a:latin typeface="Arial"/>
                <a:ea typeface="Arial"/>
                <a:cs typeface="Arial"/>
                <a:sym typeface="Arial"/>
              </a:rPr>
              <a:t>Persoonlijke groeidoelstellingen en einddoelen.</a:t>
            </a:r>
          </a:p>
          <a:p>
            <a:pPr marL="539749" lvl="1" indent="-269875" algn="l">
              <a:lnSpc>
                <a:spcPts val="3499"/>
              </a:lnSpc>
              <a:buFont typeface="Arial"/>
              <a:buChar char="•"/>
            </a:pPr>
            <a:r>
              <a:rPr lang="en-US" sz="2499">
                <a:solidFill>
                  <a:srgbClr val="00365F"/>
                </a:solidFill>
                <a:latin typeface="Arial"/>
                <a:ea typeface="Arial"/>
                <a:cs typeface="Arial"/>
                <a:sym typeface="Arial"/>
              </a:rPr>
              <a:t>Projecten &amp; thema’s.</a:t>
            </a:r>
          </a:p>
          <a:p>
            <a:pPr marL="539749" lvl="1" indent="-269875" algn="l">
              <a:lnSpc>
                <a:spcPts val="3499"/>
              </a:lnSpc>
              <a:buFont typeface="Arial"/>
              <a:buChar char="•"/>
            </a:pPr>
            <a:r>
              <a:rPr lang="en-US" sz="2499">
                <a:solidFill>
                  <a:srgbClr val="00365F"/>
                </a:solidFill>
                <a:latin typeface="Arial"/>
                <a:ea typeface="Arial"/>
                <a:cs typeface="Arial"/>
                <a:sym typeface="Arial"/>
              </a:rPr>
              <a:t>Alle niveaus bij elkaar:</a:t>
            </a:r>
          </a:p>
          <a:p>
            <a:pPr marL="1079499" lvl="2" indent="-359833" algn="l">
              <a:lnSpc>
                <a:spcPts val="3499"/>
              </a:lnSpc>
              <a:buFont typeface="Arial"/>
              <a:buChar char="⚬"/>
            </a:pPr>
            <a:r>
              <a:rPr lang="en-US" sz="2499">
                <a:solidFill>
                  <a:srgbClr val="00365F"/>
                </a:solidFill>
                <a:latin typeface="Arial"/>
                <a:ea typeface="Arial"/>
                <a:cs typeface="Arial"/>
                <a:sym typeface="Arial"/>
              </a:rPr>
              <a:t> vmbo-b, vmbo-k, vmbo-gl, mavo/vmbo-t, havo en vwo - niveau.</a:t>
            </a:r>
          </a:p>
          <a:p>
            <a:pPr marL="539749" lvl="1" indent="-269875" algn="l">
              <a:lnSpc>
                <a:spcPts val="3499"/>
              </a:lnSpc>
              <a:buFont typeface="Arial"/>
              <a:buChar char="•"/>
            </a:pPr>
            <a:r>
              <a:rPr lang="en-US" sz="2499">
                <a:solidFill>
                  <a:srgbClr val="00365F"/>
                </a:solidFill>
                <a:latin typeface="Arial"/>
                <a:ea typeface="Arial"/>
                <a:cs typeface="Arial"/>
                <a:sym typeface="Arial"/>
              </a:rPr>
              <a:t>Geen cijfers, wel groei.</a:t>
            </a:r>
          </a:p>
          <a:p>
            <a:pPr marL="539749" lvl="1" indent="-269875" algn="l">
              <a:lnSpc>
                <a:spcPts val="3499"/>
              </a:lnSpc>
              <a:buFont typeface="Arial"/>
              <a:buChar char="•"/>
            </a:pPr>
            <a:r>
              <a:rPr lang="en-US" sz="2499">
                <a:solidFill>
                  <a:srgbClr val="00365F"/>
                </a:solidFill>
                <a:latin typeface="Arial"/>
                <a:ea typeface="Arial"/>
                <a:cs typeface="Arial"/>
                <a:sym typeface="Arial"/>
              </a:rPr>
              <a:t>Vrijheid binnen kaders.</a:t>
            </a:r>
          </a:p>
        </p:txBody>
      </p:sp>
      <p:grpSp>
        <p:nvGrpSpPr>
          <p:cNvPr id="9" name="Group 9"/>
          <p:cNvGrpSpPr/>
          <p:nvPr/>
        </p:nvGrpSpPr>
        <p:grpSpPr>
          <a:xfrm>
            <a:off x="12897968" y="9460973"/>
            <a:ext cx="5246370" cy="826027"/>
            <a:chOff x="0" y="0"/>
            <a:chExt cx="812800" cy="127973"/>
          </a:xfrm>
        </p:grpSpPr>
        <p:sp>
          <p:nvSpPr>
            <p:cNvPr id="10" name="Freeform 10"/>
            <p:cNvSpPr/>
            <p:nvPr/>
          </p:nvSpPr>
          <p:spPr>
            <a:xfrm>
              <a:off x="0" y="0"/>
              <a:ext cx="812800" cy="127973"/>
            </a:xfrm>
            <a:custGeom>
              <a:avLst/>
              <a:gdLst/>
              <a:ahLst/>
              <a:cxnLst/>
              <a:rect l="l" t="t" r="r" b="b"/>
              <a:pathLst>
                <a:path w="812800" h="127973">
                  <a:moveTo>
                    <a:pt x="0" y="0"/>
                  </a:moveTo>
                  <a:lnTo>
                    <a:pt x="812800" y="0"/>
                  </a:lnTo>
                  <a:lnTo>
                    <a:pt x="812800" y="127973"/>
                  </a:lnTo>
                  <a:lnTo>
                    <a:pt x="0" y="127973"/>
                  </a:lnTo>
                  <a:close/>
                </a:path>
              </a:pathLst>
            </a:custGeom>
            <a:solidFill>
              <a:srgbClr val="FFFFFF"/>
            </a:solidFill>
            <a:ln w="12700">
              <a:solidFill>
                <a:srgbClr val="000000"/>
              </a:solidFill>
            </a:ln>
          </p:spPr>
          <p:txBody>
            <a:bodyPr/>
            <a:lstStyle/>
            <a:p>
              <a:endParaRPr lang="nl-NL"/>
            </a:p>
          </p:txBody>
        </p:sp>
      </p:grpSp>
      <p:sp>
        <p:nvSpPr>
          <p:cNvPr id="11" name="Freeform 11"/>
          <p:cNvSpPr/>
          <p:nvPr/>
        </p:nvSpPr>
        <p:spPr>
          <a:xfrm>
            <a:off x="13891854" y="9524083"/>
            <a:ext cx="3008383" cy="762917"/>
          </a:xfrm>
          <a:custGeom>
            <a:avLst/>
            <a:gdLst/>
            <a:ahLst/>
            <a:cxnLst/>
            <a:rect l="l" t="t" r="r" b="b"/>
            <a:pathLst>
              <a:path w="3008383" h="762917">
                <a:moveTo>
                  <a:pt x="0" y="0"/>
                </a:moveTo>
                <a:lnTo>
                  <a:pt x="3008383" y="0"/>
                </a:lnTo>
                <a:lnTo>
                  <a:pt x="3008383" y="762917"/>
                </a:lnTo>
                <a:lnTo>
                  <a:pt x="0" y="762917"/>
                </a:lnTo>
                <a:lnTo>
                  <a:pt x="0" y="0"/>
                </a:lnTo>
                <a:close/>
              </a:path>
            </a:pathLst>
          </a:custGeom>
          <a:blipFill>
            <a:blip r:embed="rId6"/>
            <a:stretch>
              <a:fillRect/>
            </a:stretch>
          </a:blipFill>
        </p:spPr>
        <p:txBody>
          <a:bodyPr/>
          <a:lstStyle/>
          <a:p>
            <a:endParaRPr lang="nl-NL"/>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891854" y="9562018"/>
            <a:ext cx="4252484" cy="595803"/>
          </a:xfrm>
          <a:custGeom>
            <a:avLst/>
            <a:gdLst/>
            <a:ahLst/>
            <a:cxnLst/>
            <a:rect l="l" t="t" r="r" b="b"/>
            <a:pathLst>
              <a:path w="4252484" h="595803">
                <a:moveTo>
                  <a:pt x="0" y="0"/>
                </a:moveTo>
                <a:lnTo>
                  <a:pt x="4252484" y="0"/>
                </a:lnTo>
                <a:lnTo>
                  <a:pt x="4252484" y="595803"/>
                </a:lnTo>
                <a:lnTo>
                  <a:pt x="0" y="595803"/>
                </a:lnTo>
                <a:lnTo>
                  <a:pt x="0" y="0"/>
                </a:lnTo>
                <a:close/>
              </a:path>
            </a:pathLst>
          </a:custGeom>
          <a:blipFill>
            <a:blip r:embed="rId3"/>
            <a:stretch>
              <a:fillRect/>
            </a:stretch>
          </a:blipFill>
        </p:spPr>
        <p:txBody>
          <a:bodyPr/>
          <a:lstStyle/>
          <a:p>
            <a:endParaRPr lang="nl-NL"/>
          </a:p>
        </p:txBody>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txBody>
          <a:bodyPr/>
          <a:lstStyle/>
          <a:p>
            <a:endParaRPr lang="nl-NL"/>
          </a:p>
        </p:txBody>
      </p:sp>
      <p:grpSp>
        <p:nvGrpSpPr>
          <p:cNvPr id="4" name="Group 4"/>
          <p:cNvGrpSpPr/>
          <p:nvPr/>
        </p:nvGrpSpPr>
        <p:grpSpPr>
          <a:xfrm>
            <a:off x="12897968" y="9460973"/>
            <a:ext cx="5246370" cy="826027"/>
            <a:chOff x="0" y="0"/>
            <a:chExt cx="812800" cy="127973"/>
          </a:xfrm>
        </p:grpSpPr>
        <p:sp>
          <p:nvSpPr>
            <p:cNvPr id="5" name="Freeform 5"/>
            <p:cNvSpPr/>
            <p:nvPr/>
          </p:nvSpPr>
          <p:spPr>
            <a:xfrm>
              <a:off x="0" y="0"/>
              <a:ext cx="812800" cy="127973"/>
            </a:xfrm>
            <a:custGeom>
              <a:avLst/>
              <a:gdLst/>
              <a:ahLst/>
              <a:cxnLst/>
              <a:rect l="l" t="t" r="r" b="b"/>
              <a:pathLst>
                <a:path w="812800" h="127973">
                  <a:moveTo>
                    <a:pt x="0" y="0"/>
                  </a:moveTo>
                  <a:lnTo>
                    <a:pt x="812800" y="0"/>
                  </a:lnTo>
                  <a:lnTo>
                    <a:pt x="812800" y="127973"/>
                  </a:lnTo>
                  <a:lnTo>
                    <a:pt x="0" y="127973"/>
                  </a:lnTo>
                  <a:close/>
                </a:path>
              </a:pathLst>
            </a:custGeom>
            <a:solidFill>
              <a:srgbClr val="FFFFFF"/>
            </a:solidFill>
            <a:ln w="12700">
              <a:solidFill>
                <a:srgbClr val="000000"/>
              </a:solidFill>
            </a:ln>
          </p:spPr>
          <p:txBody>
            <a:bodyPr/>
            <a:lstStyle/>
            <a:p>
              <a:endParaRPr lang="nl-NL"/>
            </a:p>
          </p:txBody>
        </p:sp>
      </p:grpSp>
      <p:sp>
        <p:nvSpPr>
          <p:cNvPr id="6" name="Freeform 6"/>
          <p:cNvSpPr/>
          <p:nvPr/>
        </p:nvSpPr>
        <p:spPr>
          <a:xfrm>
            <a:off x="13891854" y="9492527"/>
            <a:ext cx="3008383" cy="762917"/>
          </a:xfrm>
          <a:custGeom>
            <a:avLst/>
            <a:gdLst/>
            <a:ahLst/>
            <a:cxnLst/>
            <a:rect l="l" t="t" r="r" b="b"/>
            <a:pathLst>
              <a:path w="3008383" h="762917">
                <a:moveTo>
                  <a:pt x="0" y="0"/>
                </a:moveTo>
                <a:lnTo>
                  <a:pt x="3008383" y="0"/>
                </a:lnTo>
                <a:lnTo>
                  <a:pt x="3008383" y="762917"/>
                </a:lnTo>
                <a:lnTo>
                  <a:pt x="0" y="762917"/>
                </a:lnTo>
                <a:lnTo>
                  <a:pt x="0" y="0"/>
                </a:lnTo>
                <a:close/>
              </a:path>
            </a:pathLst>
          </a:custGeom>
          <a:blipFill>
            <a:blip r:embed="rId5"/>
            <a:stretch>
              <a:fillRect/>
            </a:stretch>
          </a:blipFill>
        </p:spPr>
        <p:txBody>
          <a:bodyPr/>
          <a:lstStyle/>
          <a:p>
            <a:endParaRPr lang="nl-NL" dirty="0"/>
          </a:p>
        </p:txBody>
      </p:sp>
      <p:grpSp>
        <p:nvGrpSpPr>
          <p:cNvPr id="7" name="Group 7"/>
          <p:cNvGrpSpPr/>
          <p:nvPr/>
        </p:nvGrpSpPr>
        <p:grpSpPr>
          <a:xfrm>
            <a:off x="2132975" y="3024104"/>
            <a:ext cx="5246370" cy="5246370"/>
            <a:chOff x="0" y="0"/>
            <a:chExt cx="812800" cy="812800"/>
          </a:xfrm>
        </p:grpSpPr>
        <p:sp>
          <p:nvSpPr>
            <p:cNvPr id="8" name="Freeform 8"/>
            <p:cNvSpPr/>
            <p:nvPr/>
          </p:nvSpPr>
          <p:spPr>
            <a:xfrm>
              <a:off x="0" y="0"/>
              <a:ext cx="812800" cy="812800"/>
            </a:xfrm>
            <a:custGeom>
              <a:avLst/>
              <a:gdLst/>
              <a:ahLst/>
              <a:cxnLst/>
              <a:rect l="l" t="t" r="r" b="b"/>
              <a:pathLst>
                <a:path w="812800" h="812800">
                  <a:moveTo>
                    <a:pt x="33940" y="0"/>
                  </a:moveTo>
                  <a:lnTo>
                    <a:pt x="778860" y="0"/>
                  </a:lnTo>
                  <a:cubicBezTo>
                    <a:pt x="797604" y="0"/>
                    <a:pt x="812800" y="15196"/>
                    <a:pt x="812800" y="33940"/>
                  </a:cubicBezTo>
                  <a:lnTo>
                    <a:pt x="812800" y="778860"/>
                  </a:lnTo>
                  <a:cubicBezTo>
                    <a:pt x="812800" y="797604"/>
                    <a:pt x="797604" y="812800"/>
                    <a:pt x="778860" y="812800"/>
                  </a:cubicBezTo>
                  <a:lnTo>
                    <a:pt x="33940" y="812800"/>
                  </a:lnTo>
                  <a:cubicBezTo>
                    <a:pt x="15196" y="812800"/>
                    <a:pt x="0" y="797604"/>
                    <a:pt x="0" y="778860"/>
                  </a:cubicBezTo>
                  <a:lnTo>
                    <a:pt x="0" y="33940"/>
                  </a:lnTo>
                  <a:cubicBezTo>
                    <a:pt x="0" y="15196"/>
                    <a:pt x="15196" y="0"/>
                    <a:pt x="33940" y="0"/>
                  </a:cubicBezTo>
                  <a:close/>
                </a:path>
              </a:pathLst>
            </a:custGeom>
            <a:solidFill>
              <a:srgbClr val="FFFFFF"/>
            </a:solidFill>
            <a:ln w="12700">
              <a:solidFill>
                <a:srgbClr val="000000"/>
              </a:solidFill>
            </a:ln>
          </p:spPr>
          <p:txBody>
            <a:bodyPr/>
            <a:lstStyle/>
            <a:p>
              <a:endParaRPr lang="nl-NL"/>
            </a:p>
          </p:txBody>
        </p:sp>
      </p:grpSp>
      <p:grpSp>
        <p:nvGrpSpPr>
          <p:cNvPr id="9" name="Group 9"/>
          <p:cNvGrpSpPr/>
          <p:nvPr/>
        </p:nvGrpSpPr>
        <p:grpSpPr>
          <a:xfrm>
            <a:off x="7811397" y="3024104"/>
            <a:ext cx="5246370" cy="5246370"/>
            <a:chOff x="0" y="0"/>
            <a:chExt cx="812800" cy="812800"/>
          </a:xfrm>
        </p:grpSpPr>
        <p:sp>
          <p:nvSpPr>
            <p:cNvPr id="10" name="Freeform 10"/>
            <p:cNvSpPr/>
            <p:nvPr/>
          </p:nvSpPr>
          <p:spPr>
            <a:xfrm>
              <a:off x="0" y="0"/>
              <a:ext cx="812800" cy="812800"/>
            </a:xfrm>
            <a:custGeom>
              <a:avLst/>
              <a:gdLst/>
              <a:ahLst/>
              <a:cxnLst/>
              <a:rect l="l" t="t" r="r" b="b"/>
              <a:pathLst>
                <a:path w="812800" h="812800">
                  <a:moveTo>
                    <a:pt x="33940" y="0"/>
                  </a:moveTo>
                  <a:lnTo>
                    <a:pt x="778860" y="0"/>
                  </a:lnTo>
                  <a:cubicBezTo>
                    <a:pt x="797604" y="0"/>
                    <a:pt x="812800" y="15196"/>
                    <a:pt x="812800" y="33940"/>
                  </a:cubicBezTo>
                  <a:lnTo>
                    <a:pt x="812800" y="778860"/>
                  </a:lnTo>
                  <a:cubicBezTo>
                    <a:pt x="812800" y="797604"/>
                    <a:pt x="797604" y="812800"/>
                    <a:pt x="778860" y="812800"/>
                  </a:cubicBezTo>
                  <a:lnTo>
                    <a:pt x="33940" y="812800"/>
                  </a:lnTo>
                  <a:cubicBezTo>
                    <a:pt x="15196" y="812800"/>
                    <a:pt x="0" y="797604"/>
                    <a:pt x="0" y="778860"/>
                  </a:cubicBezTo>
                  <a:lnTo>
                    <a:pt x="0" y="33940"/>
                  </a:lnTo>
                  <a:cubicBezTo>
                    <a:pt x="0" y="15196"/>
                    <a:pt x="15196" y="0"/>
                    <a:pt x="33940" y="0"/>
                  </a:cubicBezTo>
                  <a:close/>
                </a:path>
              </a:pathLst>
            </a:custGeom>
            <a:blipFill>
              <a:blip r:embed="rId6"/>
              <a:stretch>
                <a:fillRect l="-1948" r="-1948"/>
              </a:stretch>
            </a:blipFill>
          </p:spPr>
          <p:txBody>
            <a:bodyPr/>
            <a:lstStyle/>
            <a:p>
              <a:endParaRPr lang="nl-NL"/>
            </a:p>
          </p:txBody>
        </p:sp>
      </p:grpSp>
      <p:sp>
        <p:nvSpPr>
          <p:cNvPr id="11" name="TextBox 11"/>
          <p:cNvSpPr txBox="1"/>
          <p:nvPr/>
        </p:nvSpPr>
        <p:spPr>
          <a:xfrm>
            <a:off x="2132975" y="1871579"/>
            <a:ext cx="10579350" cy="866775"/>
          </a:xfrm>
          <a:prstGeom prst="rect">
            <a:avLst/>
          </a:prstGeom>
        </p:spPr>
        <p:txBody>
          <a:bodyPr lIns="0" tIns="0" rIns="0" bIns="0" rtlCol="0" anchor="t">
            <a:spAutoFit/>
          </a:bodyPr>
          <a:lstStyle/>
          <a:p>
            <a:pPr algn="l">
              <a:lnSpc>
                <a:spcPts val="6300"/>
              </a:lnSpc>
            </a:pPr>
            <a:r>
              <a:rPr lang="en-US" sz="4500" b="1">
                <a:solidFill>
                  <a:srgbClr val="00365F"/>
                </a:solidFill>
                <a:latin typeface="Arial Bold"/>
                <a:ea typeface="Arial Bold"/>
                <a:cs typeface="Arial Bold"/>
                <a:sym typeface="Arial Bold"/>
              </a:rPr>
              <a:t>De Campus units</a:t>
            </a:r>
          </a:p>
        </p:txBody>
      </p:sp>
      <p:sp>
        <p:nvSpPr>
          <p:cNvPr id="12" name="TextBox 12"/>
          <p:cNvSpPr txBox="1"/>
          <p:nvPr/>
        </p:nvSpPr>
        <p:spPr>
          <a:xfrm>
            <a:off x="2396561" y="3205009"/>
            <a:ext cx="2053530" cy="561975"/>
          </a:xfrm>
          <a:prstGeom prst="rect">
            <a:avLst/>
          </a:prstGeom>
        </p:spPr>
        <p:txBody>
          <a:bodyPr lIns="0" tIns="0" rIns="0" bIns="0" rtlCol="0" anchor="t">
            <a:spAutoFit/>
          </a:bodyPr>
          <a:lstStyle/>
          <a:p>
            <a:pPr algn="l">
              <a:lnSpc>
                <a:spcPts val="4199"/>
              </a:lnSpc>
              <a:spcBef>
                <a:spcPct val="0"/>
              </a:spcBef>
            </a:pPr>
            <a:r>
              <a:rPr lang="en-US" sz="2999" b="1">
                <a:solidFill>
                  <a:srgbClr val="00365F"/>
                </a:solidFill>
                <a:latin typeface="Arial Bold"/>
                <a:ea typeface="Arial Bold"/>
                <a:cs typeface="Arial Bold"/>
                <a:sym typeface="Arial Bold"/>
              </a:rPr>
              <a:t>Leerproces</a:t>
            </a:r>
          </a:p>
        </p:txBody>
      </p:sp>
      <p:sp>
        <p:nvSpPr>
          <p:cNvPr id="13" name="TextBox 13"/>
          <p:cNvSpPr txBox="1"/>
          <p:nvPr/>
        </p:nvSpPr>
        <p:spPr>
          <a:xfrm>
            <a:off x="2396561" y="3965762"/>
            <a:ext cx="4719197" cy="3935095"/>
          </a:xfrm>
          <a:prstGeom prst="rect">
            <a:avLst/>
          </a:prstGeom>
        </p:spPr>
        <p:txBody>
          <a:bodyPr lIns="0" tIns="0" rIns="0" bIns="0" rtlCol="0" anchor="t">
            <a:spAutoFit/>
          </a:bodyPr>
          <a:lstStyle/>
          <a:p>
            <a:pPr algn="l">
              <a:lnSpc>
                <a:spcPts val="3080"/>
              </a:lnSpc>
            </a:pPr>
            <a:r>
              <a:rPr lang="en-US" sz="2200">
                <a:solidFill>
                  <a:srgbClr val="00365F"/>
                </a:solidFill>
                <a:latin typeface="Arial"/>
                <a:ea typeface="Arial"/>
                <a:cs typeface="Arial"/>
                <a:sym typeface="Arial"/>
              </a:rPr>
              <a:t>Op De Campus werken we in Units. Daarin wordt vakoverstijgend aan verschillende thema's gewerkt. </a:t>
            </a:r>
          </a:p>
          <a:p>
            <a:pPr algn="l">
              <a:lnSpc>
                <a:spcPts val="3080"/>
              </a:lnSpc>
            </a:pPr>
            <a:r>
              <a:rPr lang="en-US" sz="2200">
                <a:solidFill>
                  <a:srgbClr val="00365F"/>
                </a:solidFill>
                <a:latin typeface="Arial"/>
                <a:ea typeface="Arial"/>
                <a:cs typeface="Arial"/>
                <a:sym typeface="Arial"/>
              </a:rPr>
              <a:t>De leerling wordt geïnspireerd en ondersteund door vakdocenten. </a:t>
            </a:r>
          </a:p>
          <a:p>
            <a:pPr algn="l">
              <a:lnSpc>
                <a:spcPts val="3080"/>
              </a:lnSpc>
              <a:spcBef>
                <a:spcPct val="0"/>
              </a:spcBef>
            </a:pPr>
            <a:r>
              <a:rPr lang="en-US" sz="2200">
                <a:solidFill>
                  <a:srgbClr val="00365F"/>
                </a:solidFill>
                <a:latin typeface="Arial"/>
                <a:ea typeface="Arial"/>
                <a:cs typeface="Arial"/>
                <a:sym typeface="Arial"/>
              </a:rPr>
              <a:t>In een constant proces van reflectie evalueert de leerling samen met de leercoach, wat de leerling in staat stelt op het hoogst haalbare niveau te werk te gaan.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891854" y="9562018"/>
            <a:ext cx="4252484" cy="595803"/>
          </a:xfrm>
          <a:custGeom>
            <a:avLst/>
            <a:gdLst/>
            <a:ahLst/>
            <a:cxnLst/>
            <a:rect l="l" t="t" r="r" b="b"/>
            <a:pathLst>
              <a:path w="4252484" h="595803">
                <a:moveTo>
                  <a:pt x="0" y="0"/>
                </a:moveTo>
                <a:lnTo>
                  <a:pt x="4252484" y="0"/>
                </a:lnTo>
                <a:lnTo>
                  <a:pt x="4252484" y="595803"/>
                </a:lnTo>
                <a:lnTo>
                  <a:pt x="0" y="595803"/>
                </a:lnTo>
                <a:lnTo>
                  <a:pt x="0" y="0"/>
                </a:lnTo>
                <a:close/>
              </a:path>
            </a:pathLst>
          </a:custGeom>
          <a:blipFill>
            <a:blip r:embed="rId3"/>
            <a:stretch>
              <a:fillRect/>
            </a:stretch>
          </a:blipFill>
        </p:spPr>
        <p:txBody>
          <a:bodyPr/>
          <a:lstStyle/>
          <a:p>
            <a:endParaRPr lang="nl-NL"/>
          </a:p>
        </p:txBody>
      </p:sp>
      <p:sp>
        <p:nvSpPr>
          <p:cNvPr id="3" name="Freeform 3"/>
          <p:cNvSpPr/>
          <p:nvPr/>
        </p:nvSpPr>
        <p:spPr>
          <a:xfrm>
            <a:off x="1905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txBody>
          <a:bodyPr/>
          <a:lstStyle/>
          <a:p>
            <a:endParaRPr lang="nl-NL"/>
          </a:p>
        </p:txBody>
      </p:sp>
      <p:grpSp>
        <p:nvGrpSpPr>
          <p:cNvPr id="4" name="Group 4"/>
          <p:cNvGrpSpPr/>
          <p:nvPr/>
        </p:nvGrpSpPr>
        <p:grpSpPr>
          <a:xfrm>
            <a:off x="12897968" y="9460973"/>
            <a:ext cx="5246370" cy="826027"/>
            <a:chOff x="0" y="0"/>
            <a:chExt cx="812800" cy="127973"/>
          </a:xfrm>
        </p:grpSpPr>
        <p:sp>
          <p:nvSpPr>
            <p:cNvPr id="5" name="Freeform 5"/>
            <p:cNvSpPr/>
            <p:nvPr/>
          </p:nvSpPr>
          <p:spPr>
            <a:xfrm>
              <a:off x="0" y="0"/>
              <a:ext cx="812800" cy="127973"/>
            </a:xfrm>
            <a:custGeom>
              <a:avLst/>
              <a:gdLst/>
              <a:ahLst/>
              <a:cxnLst/>
              <a:rect l="l" t="t" r="r" b="b"/>
              <a:pathLst>
                <a:path w="812800" h="127973">
                  <a:moveTo>
                    <a:pt x="0" y="0"/>
                  </a:moveTo>
                  <a:lnTo>
                    <a:pt x="812800" y="0"/>
                  </a:lnTo>
                  <a:lnTo>
                    <a:pt x="812800" y="127973"/>
                  </a:lnTo>
                  <a:lnTo>
                    <a:pt x="0" y="127973"/>
                  </a:lnTo>
                  <a:close/>
                </a:path>
              </a:pathLst>
            </a:custGeom>
            <a:solidFill>
              <a:srgbClr val="FFFFFF"/>
            </a:solidFill>
            <a:ln w="12700">
              <a:solidFill>
                <a:srgbClr val="000000"/>
              </a:solidFill>
            </a:ln>
          </p:spPr>
          <p:txBody>
            <a:bodyPr/>
            <a:lstStyle/>
            <a:p>
              <a:endParaRPr lang="nl-NL"/>
            </a:p>
          </p:txBody>
        </p:sp>
      </p:grpSp>
      <p:sp>
        <p:nvSpPr>
          <p:cNvPr id="6" name="Freeform 6"/>
          <p:cNvSpPr/>
          <p:nvPr/>
        </p:nvSpPr>
        <p:spPr>
          <a:xfrm>
            <a:off x="13875832" y="9524083"/>
            <a:ext cx="3008383" cy="762917"/>
          </a:xfrm>
          <a:custGeom>
            <a:avLst/>
            <a:gdLst/>
            <a:ahLst/>
            <a:cxnLst/>
            <a:rect l="l" t="t" r="r" b="b"/>
            <a:pathLst>
              <a:path w="3008383" h="762917">
                <a:moveTo>
                  <a:pt x="0" y="0"/>
                </a:moveTo>
                <a:lnTo>
                  <a:pt x="3008383" y="0"/>
                </a:lnTo>
                <a:lnTo>
                  <a:pt x="3008383" y="762917"/>
                </a:lnTo>
                <a:lnTo>
                  <a:pt x="0" y="762917"/>
                </a:lnTo>
                <a:lnTo>
                  <a:pt x="0" y="0"/>
                </a:lnTo>
                <a:close/>
              </a:path>
            </a:pathLst>
          </a:custGeom>
          <a:blipFill>
            <a:blip r:embed="rId5"/>
            <a:stretch>
              <a:fillRect/>
            </a:stretch>
          </a:blipFill>
        </p:spPr>
        <p:txBody>
          <a:bodyPr/>
          <a:lstStyle/>
          <a:p>
            <a:endParaRPr lang="nl-NL"/>
          </a:p>
        </p:txBody>
      </p:sp>
      <p:sp>
        <p:nvSpPr>
          <p:cNvPr id="7" name="Freeform 7"/>
          <p:cNvSpPr/>
          <p:nvPr/>
        </p:nvSpPr>
        <p:spPr>
          <a:xfrm>
            <a:off x="1710656" y="2943142"/>
            <a:ext cx="3236737" cy="5361055"/>
          </a:xfrm>
          <a:custGeom>
            <a:avLst/>
            <a:gdLst/>
            <a:ahLst/>
            <a:cxnLst/>
            <a:rect l="l" t="t" r="r" b="b"/>
            <a:pathLst>
              <a:path w="3236737" h="5361055">
                <a:moveTo>
                  <a:pt x="0" y="0"/>
                </a:moveTo>
                <a:lnTo>
                  <a:pt x="3236737" y="0"/>
                </a:lnTo>
                <a:lnTo>
                  <a:pt x="3236737" y="5361055"/>
                </a:lnTo>
                <a:lnTo>
                  <a:pt x="0" y="53610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8" name="TextBox 8"/>
          <p:cNvSpPr txBox="1"/>
          <p:nvPr/>
        </p:nvSpPr>
        <p:spPr>
          <a:xfrm>
            <a:off x="1931976" y="1873332"/>
            <a:ext cx="10579350" cy="866775"/>
          </a:xfrm>
          <a:prstGeom prst="rect">
            <a:avLst/>
          </a:prstGeom>
        </p:spPr>
        <p:txBody>
          <a:bodyPr lIns="0" tIns="0" rIns="0" bIns="0" rtlCol="0" anchor="t">
            <a:spAutoFit/>
          </a:bodyPr>
          <a:lstStyle/>
          <a:p>
            <a:pPr algn="l">
              <a:lnSpc>
                <a:spcPts val="6300"/>
              </a:lnSpc>
            </a:pPr>
            <a:r>
              <a:rPr lang="en-US" sz="4500" b="1">
                <a:solidFill>
                  <a:srgbClr val="00365F"/>
                </a:solidFill>
                <a:latin typeface="Arial Bold"/>
                <a:ea typeface="Arial Bold"/>
                <a:cs typeface="Arial Bold"/>
                <a:sym typeface="Arial Bold"/>
              </a:rPr>
              <a:t>Welke vakken volg je in leerjaar 1?</a:t>
            </a:r>
          </a:p>
        </p:txBody>
      </p:sp>
      <p:sp>
        <p:nvSpPr>
          <p:cNvPr id="9" name="TextBox 9"/>
          <p:cNvSpPr txBox="1"/>
          <p:nvPr/>
        </p:nvSpPr>
        <p:spPr>
          <a:xfrm>
            <a:off x="2142848" y="3621865"/>
            <a:ext cx="2372353" cy="2372995"/>
          </a:xfrm>
          <a:prstGeom prst="rect">
            <a:avLst/>
          </a:prstGeom>
        </p:spPr>
        <p:txBody>
          <a:bodyPr lIns="0" tIns="0" rIns="0" bIns="0" rtlCol="0" anchor="t">
            <a:spAutoFit/>
          </a:bodyPr>
          <a:lstStyle/>
          <a:p>
            <a:pPr algn="ctr">
              <a:lnSpc>
                <a:spcPts val="3080"/>
              </a:lnSpc>
              <a:spcBef>
                <a:spcPct val="0"/>
              </a:spcBef>
            </a:pPr>
            <a:r>
              <a:rPr lang="en-US" sz="2200" b="1">
                <a:solidFill>
                  <a:srgbClr val="FFFFFF"/>
                </a:solidFill>
                <a:latin typeface="Arial Bold"/>
                <a:ea typeface="Arial Bold"/>
                <a:cs typeface="Arial Bold"/>
                <a:sym typeface="Arial Bold"/>
              </a:rPr>
              <a:t>Campusuren</a:t>
            </a:r>
          </a:p>
          <a:p>
            <a:pPr algn="ctr">
              <a:lnSpc>
                <a:spcPts val="3080"/>
              </a:lnSpc>
              <a:spcBef>
                <a:spcPct val="0"/>
              </a:spcBef>
            </a:pPr>
            <a:endParaRPr lang="en-US" sz="2200" b="1">
              <a:solidFill>
                <a:srgbClr val="FFFFFF"/>
              </a:solidFill>
              <a:latin typeface="Arial Bold"/>
              <a:ea typeface="Arial Bold"/>
              <a:cs typeface="Arial Bold"/>
              <a:sym typeface="Arial Bold"/>
            </a:endParaRPr>
          </a:p>
          <a:p>
            <a:pPr marL="474981" lvl="1" indent="-237491" algn="l">
              <a:lnSpc>
                <a:spcPts val="3080"/>
              </a:lnSpc>
              <a:buFont typeface="Arial"/>
              <a:buChar char="•"/>
            </a:pPr>
            <a:r>
              <a:rPr lang="en-US" sz="2200">
                <a:solidFill>
                  <a:srgbClr val="FFFFFF"/>
                </a:solidFill>
                <a:latin typeface="Arial"/>
                <a:ea typeface="Arial"/>
                <a:cs typeface="Arial"/>
                <a:sym typeface="Arial"/>
              </a:rPr>
              <a:t>Coaching </a:t>
            </a:r>
          </a:p>
          <a:p>
            <a:pPr marL="474981" lvl="1" indent="-237491" algn="l">
              <a:lnSpc>
                <a:spcPts val="3080"/>
              </a:lnSpc>
              <a:spcBef>
                <a:spcPct val="0"/>
              </a:spcBef>
              <a:buFont typeface="Arial"/>
              <a:buChar char="•"/>
            </a:pPr>
            <a:r>
              <a:rPr lang="en-US" sz="2200">
                <a:solidFill>
                  <a:srgbClr val="FFFFFF"/>
                </a:solidFill>
                <a:latin typeface="Arial"/>
                <a:ea typeface="Arial"/>
                <a:cs typeface="Arial"/>
                <a:sym typeface="Arial"/>
              </a:rPr>
              <a:t>Biologie </a:t>
            </a:r>
          </a:p>
          <a:p>
            <a:pPr marL="474981" lvl="1" indent="-237491" algn="l">
              <a:lnSpc>
                <a:spcPts val="3080"/>
              </a:lnSpc>
              <a:spcBef>
                <a:spcPct val="0"/>
              </a:spcBef>
              <a:buFont typeface="Arial"/>
              <a:buChar char="•"/>
            </a:pPr>
            <a:r>
              <a:rPr lang="en-US" sz="2200">
                <a:solidFill>
                  <a:srgbClr val="FFFFFF"/>
                </a:solidFill>
                <a:latin typeface="Arial"/>
                <a:ea typeface="Arial"/>
                <a:cs typeface="Arial"/>
                <a:sym typeface="Arial"/>
              </a:rPr>
              <a:t>Aardrijkskunde </a:t>
            </a:r>
          </a:p>
          <a:p>
            <a:pPr marL="474981" lvl="1" indent="-237491" algn="l">
              <a:lnSpc>
                <a:spcPts val="3080"/>
              </a:lnSpc>
              <a:spcBef>
                <a:spcPct val="0"/>
              </a:spcBef>
              <a:buFont typeface="Arial"/>
              <a:buChar char="•"/>
            </a:pPr>
            <a:r>
              <a:rPr lang="en-US" sz="2200">
                <a:solidFill>
                  <a:srgbClr val="FFFFFF"/>
                </a:solidFill>
                <a:latin typeface="Arial"/>
                <a:ea typeface="Arial"/>
                <a:cs typeface="Arial"/>
                <a:sym typeface="Arial"/>
              </a:rPr>
              <a:t>Geschiedenis</a:t>
            </a:r>
          </a:p>
        </p:txBody>
      </p:sp>
      <p:sp>
        <p:nvSpPr>
          <p:cNvPr id="10" name="Freeform 10"/>
          <p:cNvSpPr/>
          <p:nvPr/>
        </p:nvSpPr>
        <p:spPr>
          <a:xfrm>
            <a:off x="4505328" y="3707590"/>
            <a:ext cx="3236737" cy="5361055"/>
          </a:xfrm>
          <a:custGeom>
            <a:avLst/>
            <a:gdLst/>
            <a:ahLst/>
            <a:cxnLst/>
            <a:rect l="l" t="t" r="r" b="b"/>
            <a:pathLst>
              <a:path w="3236737" h="5361055">
                <a:moveTo>
                  <a:pt x="0" y="0"/>
                </a:moveTo>
                <a:lnTo>
                  <a:pt x="3236736" y="0"/>
                </a:lnTo>
                <a:lnTo>
                  <a:pt x="3236736" y="5361054"/>
                </a:lnTo>
                <a:lnTo>
                  <a:pt x="0" y="53610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11" name="TextBox 11"/>
          <p:cNvSpPr txBox="1"/>
          <p:nvPr/>
        </p:nvSpPr>
        <p:spPr>
          <a:xfrm>
            <a:off x="5109318" y="4405647"/>
            <a:ext cx="2112333" cy="1982470"/>
          </a:xfrm>
          <a:prstGeom prst="rect">
            <a:avLst/>
          </a:prstGeom>
        </p:spPr>
        <p:txBody>
          <a:bodyPr lIns="0" tIns="0" rIns="0" bIns="0" rtlCol="0" anchor="t">
            <a:spAutoFit/>
          </a:bodyPr>
          <a:lstStyle/>
          <a:p>
            <a:pPr algn="ctr">
              <a:lnSpc>
                <a:spcPts val="3080"/>
              </a:lnSpc>
            </a:pPr>
            <a:r>
              <a:rPr lang="en-US" sz="2200" b="1">
                <a:solidFill>
                  <a:srgbClr val="FFFFFF"/>
                </a:solidFill>
                <a:latin typeface="Arial Bold"/>
                <a:ea typeface="Arial Bold"/>
                <a:cs typeface="Arial Bold"/>
                <a:sym typeface="Arial Bold"/>
              </a:rPr>
              <a:t>Kernvakken</a:t>
            </a:r>
          </a:p>
          <a:p>
            <a:pPr algn="ctr">
              <a:lnSpc>
                <a:spcPts val="3080"/>
              </a:lnSpc>
              <a:spcBef>
                <a:spcPct val="0"/>
              </a:spcBef>
            </a:pPr>
            <a:endParaRPr lang="en-US" sz="2200" b="1">
              <a:solidFill>
                <a:srgbClr val="FFFFFF"/>
              </a:solidFill>
              <a:latin typeface="Arial Bold"/>
              <a:ea typeface="Arial Bold"/>
              <a:cs typeface="Arial Bold"/>
              <a:sym typeface="Arial Bold"/>
            </a:endParaRPr>
          </a:p>
          <a:p>
            <a:pPr marL="474981" lvl="1" indent="-237491" algn="l">
              <a:lnSpc>
                <a:spcPts val="3080"/>
              </a:lnSpc>
              <a:spcBef>
                <a:spcPct val="0"/>
              </a:spcBef>
              <a:buFont typeface="Arial"/>
              <a:buChar char="•"/>
            </a:pPr>
            <a:r>
              <a:rPr lang="en-US" sz="2200">
                <a:solidFill>
                  <a:srgbClr val="FFFFFF"/>
                </a:solidFill>
                <a:latin typeface="Arial"/>
                <a:ea typeface="Arial"/>
                <a:cs typeface="Arial"/>
                <a:sym typeface="Arial"/>
              </a:rPr>
              <a:t>Nederlands</a:t>
            </a:r>
          </a:p>
          <a:p>
            <a:pPr marL="474981" lvl="1" indent="-237491" algn="l">
              <a:lnSpc>
                <a:spcPts val="3080"/>
              </a:lnSpc>
              <a:spcBef>
                <a:spcPct val="0"/>
              </a:spcBef>
              <a:buFont typeface="Arial"/>
              <a:buChar char="•"/>
            </a:pPr>
            <a:r>
              <a:rPr lang="en-US" sz="2200">
                <a:solidFill>
                  <a:srgbClr val="FFFFFF"/>
                </a:solidFill>
                <a:latin typeface="Arial"/>
                <a:ea typeface="Arial"/>
                <a:cs typeface="Arial"/>
                <a:sym typeface="Arial"/>
              </a:rPr>
              <a:t>Engels</a:t>
            </a:r>
          </a:p>
          <a:p>
            <a:pPr marL="474981" lvl="1" indent="-237491" algn="l">
              <a:lnSpc>
                <a:spcPts val="3080"/>
              </a:lnSpc>
              <a:spcBef>
                <a:spcPct val="0"/>
              </a:spcBef>
              <a:buFont typeface="Arial"/>
              <a:buChar char="•"/>
            </a:pPr>
            <a:r>
              <a:rPr lang="en-US" sz="2200">
                <a:solidFill>
                  <a:srgbClr val="FFFFFF"/>
                </a:solidFill>
                <a:latin typeface="Arial"/>
                <a:ea typeface="Arial"/>
                <a:cs typeface="Arial"/>
                <a:sym typeface="Arial"/>
              </a:rPr>
              <a:t>Wiskunde</a:t>
            </a:r>
          </a:p>
        </p:txBody>
      </p:sp>
      <p:sp>
        <p:nvSpPr>
          <p:cNvPr id="12" name="Freeform 12"/>
          <p:cNvSpPr/>
          <p:nvPr/>
        </p:nvSpPr>
        <p:spPr>
          <a:xfrm>
            <a:off x="7221651" y="2943142"/>
            <a:ext cx="3236737" cy="5361055"/>
          </a:xfrm>
          <a:custGeom>
            <a:avLst/>
            <a:gdLst/>
            <a:ahLst/>
            <a:cxnLst/>
            <a:rect l="l" t="t" r="r" b="b"/>
            <a:pathLst>
              <a:path w="3236737" h="5361055">
                <a:moveTo>
                  <a:pt x="0" y="0"/>
                </a:moveTo>
                <a:lnTo>
                  <a:pt x="3236736" y="0"/>
                </a:lnTo>
                <a:lnTo>
                  <a:pt x="3236736" y="5361055"/>
                </a:lnTo>
                <a:lnTo>
                  <a:pt x="0" y="53610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13" name="TextBox 13"/>
          <p:cNvSpPr txBox="1"/>
          <p:nvPr/>
        </p:nvSpPr>
        <p:spPr>
          <a:xfrm>
            <a:off x="7721677" y="3621865"/>
            <a:ext cx="2194892" cy="2372995"/>
          </a:xfrm>
          <a:prstGeom prst="rect">
            <a:avLst/>
          </a:prstGeom>
        </p:spPr>
        <p:txBody>
          <a:bodyPr lIns="0" tIns="0" rIns="0" bIns="0" rtlCol="0" anchor="t">
            <a:spAutoFit/>
          </a:bodyPr>
          <a:lstStyle/>
          <a:p>
            <a:pPr algn="ctr">
              <a:lnSpc>
                <a:spcPts val="3080"/>
              </a:lnSpc>
            </a:pPr>
            <a:r>
              <a:rPr lang="en-US" sz="2200" b="1">
                <a:solidFill>
                  <a:srgbClr val="FFFFFF"/>
                </a:solidFill>
                <a:latin typeface="Arial Bold"/>
                <a:ea typeface="Arial Bold"/>
                <a:cs typeface="Arial Bold"/>
                <a:sym typeface="Arial Bold"/>
              </a:rPr>
              <a:t>Moderne vreemde talen</a:t>
            </a:r>
          </a:p>
          <a:p>
            <a:pPr algn="ctr">
              <a:lnSpc>
                <a:spcPts val="3080"/>
              </a:lnSpc>
              <a:spcBef>
                <a:spcPct val="0"/>
              </a:spcBef>
            </a:pPr>
            <a:endParaRPr lang="en-US" sz="2200" b="1">
              <a:solidFill>
                <a:srgbClr val="FFFFFF"/>
              </a:solidFill>
              <a:latin typeface="Arial Bold"/>
              <a:ea typeface="Arial Bold"/>
              <a:cs typeface="Arial Bold"/>
              <a:sym typeface="Arial Bold"/>
            </a:endParaRPr>
          </a:p>
          <a:p>
            <a:pPr marL="474981" lvl="1" indent="-237491" algn="l">
              <a:lnSpc>
                <a:spcPts val="3080"/>
              </a:lnSpc>
              <a:spcBef>
                <a:spcPct val="0"/>
              </a:spcBef>
              <a:buFont typeface="Arial"/>
              <a:buChar char="•"/>
            </a:pPr>
            <a:r>
              <a:rPr lang="en-US" sz="2200">
                <a:solidFill>
                  <a:srgbClr val="FFFFFF"/>
                </a:solidFill>
                <a:latin typeface="Arial"/>
                <a:ea typeface="Arial"/>
                <a:cs typeface="Arial"/>
                <a:sym typeface="Arial"/>
              </a:rPr>
              <a:t>Frans</a:t>
            </a:r>
          </a:p>
          <a:p>
            <a:pPr marL="474981" lvl="1" indent="-237491" algn="l">
              <a:lnSpc>
                <a:spcPts val="3080"/>
              </a:lnSpc>
              <a:spcBef>
                <a:spcPct val="0"/>
              </a:spcBef>
              <a:buFont typeface="Arial"/>
              <a:buChar char="•"/>
            </a:pPr>
            <a:r>
              <a:rPr lang="en-US" sz="2200">
                <a:solidFill>
                  <a:srgbClr val="FFFFFF"/>
                </a:solidFill>
                <a:latin typeface="Arial"/>
                <a:ea typeface="Arial"/>
                <a:cs typeface="Arial"/>
                <a:sym typeface="Arial"/>
              </a:rPr>
              <a:t>Duits</a:t>
            </a:r>
          </a:p>
          <a:p>
            <a:pPr marL="474981" lvl="1" indent="-237491" algn="l">
              <a:lnSpc>
                <a:spcPts val="3080"/>
              </a:lnSpc>
              <a:spcBef>
                <a:spcPct val="0"/>
              </a:spcBef>
              <a:buFont typeface="Arial"/>
              <a:buChar char="•"/>
            </a:pPr>
            <a:r>
              <a:rPr lang="en-US" sz="2200">
                <a:solidFill>
                  <a:srgbClr val="FFFFFF"/>
                </a:solidFill>
                <a:latin typeface="Arial"/>
                <a:ea typeface="Arial"/>
                <a:cs typeface="Arial"/>
                <a:sym typeface="Arial"/>
              </a:rPr>
              <a:t>Spaans</a:t>
            </a:r>
          </a:p>
        </p:txBody>
      </p:sp>
      <p:sp>
        <p:nvSpPr>
          <p:cNvPr id="14" name="Freeform 14"/>
          <p:cNvSpPr/>
          <p:nvPr/>
        </p:nvSpPr>
        <p:spPr>
          <a:xfrm>
            <a:off x="10007725" y="3707590"/>
            <a:ext cx="3351241" cy="5550710"/>
          </a:xfrm>
          <a:custGeom>
            <a:avLst/>
            <a:gdLst/>
            <a:ahLst/>
            <a:cxnLst/>
            <a:rect l="l" t="t" r="r" b="b"/>
            <a:pathLst>
              <a:path w="3351241" h="5550710">
                <a:moveTo>
                  <a:pt x="0" y="0"/>
                </a:moveTo>
                <a:lnTo>
                  <a:pt x="3351242" y="0"/>
                </a:lnTo>
                <a:lnTo>
                  <a:pt x="3351242" y="5550710"/>
                </a:lnTo>
                <a:lnTo>
                  <a:pt x="0" y="55507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15" name="TextBox 15"/>
          <p:cNvSpPr txBox="1"/>
          <p:nvPr/>
        </p:nvSpPr>
        <p:spPr>
          <a:xfrm>
            <a:off x="10325439" y="4277272"/>
            <a:ext cx="2715815" cy="4325620"/>
          </a:xfrm>
          <a:prstGeom prst="rect">
            <a:avLst/>
          </a:prstGeom>
        </p:spPr>
        <p:txBody>
          <a:bodyPr lIns="0" tIns="0" rIns="0" bIns="0" rtlCol="0" anchor="t">
            <a:spAutoFit/>
          </a:bodyPr>
          <a:lstStyle/>
          <a:p>
            <a:pPr algn="ctr">
              <a:lnSpc>
                <a:spcPts val="3080"/>
              </a:lnSpc>
            </a:pPr>
            <a:r>
              <a:rPr lang="en-US" sz="2200" b="1">
                <a:solidFill>
                  <a:srgbClr val="FFFFFF"/>
                </a:solidFill>
                <a:latin typeface="Arial Bold"/>
                <a:ea typeface="Arial Bold"/>
                <a:cs typeface="Arial Bold"/>
                <a:sym typeface="Arial Bold"/>
              </a:rPr>
              <a:t>Kunst, cultuur </a:t>
            </a:r>
          </a:p>
          <a:p>
            <a:pPr algn="ctr">
              <a:lnSpc>
                <a:spcPts val="3080"/>
              </a:lnSpc>
            </a:pPr>
            <a:r>
              <a:rPr lang="en-US" sz="2200" b="1">
                <a:solidFill>
                  <a:srgbClr val="FFFFFF"/>
                </a:solidFill>
                <a:latin typeface="Arial Bold"/>
                <a:ea typeface="Arial Bold"/>
                <a:cs typeface="Arial Bold"/>
                <a:sym typeface="Arial Bold"/>
              </a:rPr>
              <a:t>&amp; praktijk</a:t>
            </a:r>
          </a:p>
          <a:p>
            <a:pPr algn="ctr">
              <a:lnSpc>
                <a:spcPts val="3080"/>
              </a:lnSpc>
              <a:spcBef>
                <a:spcPct val="0"/>
              </a:spcBef>
            </a:pPr>
            <a:endParaRPr lang="en-US" sz="2200" b="1">
              <a:solidFill>
                <a:srgbClr val="FFFFFF"/>
              </a:solidFill>
              <a:latin typeface="Arial Bold"/>
              <a:ea typeface="Arial Bold"/>
              <a:cs typeface="Arial Bold"/>
              <a:sym typeface="Arial Bold"/>
            </a:endParaRPr>
          </a:p>
          <a:p>
            <a:pPr marL="474981" lvl="1" indent="-237491" algn="l">
              <a:lnSpc>
                <a:spcPts val="3080"/>
              </a:lnSpc>
              <a:spcBef>
                <a:spcPct val="0"/>
              </a:spcBef>
              <a:buFont typeface="Arial"/>
              <a:buChar char="•"/>
            </a:pPr>
            <a:r>
              <a:rPr lang="en-US" sz="2200">
                <a:solidFill>
                  <a:srgbClr val="FFFFFF"/>
                </a:solidFill>
                <a:latin typeface="Arial"/>
                <a:ea typeface="Arial"/>
                <a:cs typeface="Arial"/>
                <a:sym typeface="Arial"/>
              </a:rPr>
              <a:t>Tekenen</a:t>
            </a:r>
          </a:p>
          <a:p>
            <a:pPr marL="474981" lvl="1" indent="-237491" algn="l">
              <a:lnSpc>
                <a:spcPts val="3080"/>
              </a:lnSpc>
              <a:spcBef>
                <a:spcPct val="0"/>
              </a:spcBef>
              <a:buFont typeface="Arial"/>
              <a:buChar char="•"/>
            </a:pPr>
            <a:r>
              <a:rPr lang="en-US" sz="2200">
                <a:solidFill>
                  <a:srgbClr val="FFFFFF"/>
                </a:solidFill>
                <a:latin typeface="Arial"/>
                <a:ea typeface="Arial"/>
                <a:cs typeface="Arial"/>
                <a:sym typeface="Arial"/>
              </a:rPr>
              <a:t>Drama</a:t>
            </a:r>
          </a:p>
          <a:p>
            <a:pPr marL="474981" lvl="1" indent="-237491" algn="l">
              <a:lnSpc>
                <a:spcPts val="3080"/>
              </a:lnSpc>
              <a:spcBef>
                <a:spcPct val="0"/>
              </a:spcBef>
              <a:buFont typeface="Arial"/>
              <a:buChar char="•"/>
            </a:pPr>
            <a:r>
              <a:rPr lang="en-US" sz="2200">
                <a:solidFill>
                  <a:srgbClr val="FFFFFF"/>
                </a:solidFill>
                <a:latin typeface="Arial"/>
                <a:ea typeface="Arial"/>
                <a:cs typeface="Arial"/>
                <a:sym typeface="Arial"/>
              </a:rPr>
              <a:t>Muziek</a:t>
            </a:r>
          </a:p>
          <a:p>
            <a:pPr marL="474981" lvl="1" indent="-237491" algn="l">
              <a:lnSpc>
                <a:spcPts val="3080"/>
              </a:lnSpc>
              <a:spcBef>
                <a:spcPct val="0"/>
              </a:spcBef>
              <a:buFont typeface="Arial"/>
              <a:buChar char="•"/>
            </a:pPr>
            <a:r>
              <a:rPr lang="en-US" sz="2200">
                <a:solidFill>
                  <a:srgbClr val="FFFFFF"/>
                </a:solidFill>
                <a:latin typeface="Arial"/>
                <a:ea typeface="Arial"/>
                <a:cs typeface="Arial"/>
                <a:sym typeface="Arial"/>
              </a:rPr>
              <a:t>Geschiedenis</a:t>
            </a:r>
          </a:p>
          <a:p>
            <a:pPr marL="474981" lvl="1" indent="-237491" algn="l">
              <a:lnSpc>
                <a:spcPts val="3080"/>
              </a:lnSpc>
              <a:spcBef>
                <a:spcPct val="0"/>
              </a:spcBef>
              <a:buFont typeface="Arial"/>
              <a:buChar char="•"/>
            </a:pPr>
            <a:r>
              <a:rPr lang="en-US" sz="2200">
                <a:solidFill>
                  <a:srgbClr val="FFFFFF"/>
                </a:solidFill>
                <a:latin typeface="Arial"/>
                <a:ea typeface="Arial"/>
                <a:cs typeface="Arial"/>
                <a:sym typeface="Arial"/>
              </a:rPr>
              <a:t>Sport &amp; bewegen</a:t>
            </a:r>
          </a:p>
          <a:p>
            <a:pPr marL="474981" lvl="1" indent="-237491" algn="l">
              <a:lnSpc>
                <a:spcPts val="3080"/>
              </a:lnSpc>
              <a:spcBef>
                <a:spcPct val="0"/>
              </a:spcBef>
              <a:buFont typeface="Arial"/>
              <a:buChar char="•"/>
            </a:pPr>
            <a:r>
              <a:rPr lang="en-US" sz="2200">
                <a:solidFill>
                  <a:srgbClr val="FFFFFF"/>
                </a:solidFill>
                <a:latin typeface="Arial"/>
                <a:ea typeface="Arial"/>
                <a:cs typeface="Arial"/>
                <a:sym typeface="Arial"/>
              </a:rPr>
              <a:t>Techniek</a:t>
            </a:r>
          </a:p>
          <a:p>
            <a:pPr marL="474981" lvl="1" indent="-237491" algn="l">
              <a:lnSpc>
                <a:spcPts val="3080"/>
              </a:lnSpc>
              <a:spcBef>
                <a:spcPct val="0"/>
              </a:spcBef>
              <a:buFont typeface="Arial"/>
              <a:buChar char="•"/>
            </a:pPr>
            <a:r>
              <a:rPr lang="en-US" sz="2200">
                <a:solidFill>
                  <a:srgbClr val="FFFFFF"/>
                </a:solidFill>
                <a:latin typeface="Arial"/>
                <a:ea typeface="Arial"/>
                <a:cs typeface="Arial"/>
                <a:sym typeface="Arial"/>
              </a:rPr>
              <a:t>Natuurkunde</a:t>
            </a:r>
          </a:p>
          <a:p>
            <a:pPr marL="474981" lvl="1" indent="-237491" algn="l">
              <a:lnSpc>
                <a:spcPts val="3080"/>
              </a:lnSpc>
              <a:spcBef>
                <a:spcPct val="0"/>
              </a:spcBef>
              <a:buFont typeface="Arial"/>
              <a:buChar char="•"/>
            </a:pPr>
            <a:r>
              <a:rPr lang="en-US" sz="2200">
                <a:solidFill>
                  <a:srgbClr val="FFFFFF"/>
                </a:solidFill>
                <a:latin typeface="Arial"/>
                <a:ea typeface="Arial"/>
                <a:cs typeface="Arial"/>
                <a:sym typeface="Arial"/>
              </a:rPr>
              <a:t>Scheikunde</a:t>
            </a:r>
          </a:p>
        </p:txBody>
      </p:sp>
      <p:sp>
        <p:nvSpPr>
          <p:cNvPr id="16" name="Freeform 16"/>
          <p:cNvSpPr/>
          <p:nvPr/>
        </p:nvSpPr>
        <p:spPr>
          <a:xfrm>
            <a:off x="12897968" y="2943142"/>
            <a:ext cx="3236737" cy="5361055"/>
          </a:xfrm>
          <a:custGeom>
            <a:avLst/>
            <a:gdLst/>
            <a:ahLst/>
            <a:cxnLst/>
            <a:rect l="l" t="t" r="r" b="b"/>
            <a:pathLst>
              <a:path w="3236737" h="5361055">
                <a:moveTo>
                  <a:pt x="0" y="0"/>
                </a:moveTo>
                <a:lnTo>
                  <a:pt x="3236737" y="0"/>
                </a:lnTo>
                <a:lnTo>
                  <a:pt x="3236737" y="5361055"/>
                </a:lnTo>
                <a:lnTo>
                  <a:pt x="0" y="53610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17" name="TextBox 17"/>
          <p:cNvSpPr txBox="1"/>
          <p:nvPr/>
        </p:nvSpPr>
        <p:spPr>
          <a:xfrm>
            <a:off x="13158430" y="3621865"/>
            <a:ext cx="2715815" cy="3544570"/>
          </a:xfrm>
          <a:prstGeom prst="rect">
            <a:avLst/>
          </a:prstGeom>
        </p:spPr>
        <p:txBody>
          <a:bodyPr lIns="0" tIns="0" rIns="0" bIns="0" rtlCol="0" anchor="t">
            <a:spAutoFit/>
          </a:bodyPr>
          <a:lstStyle/>
          <a:p>
            <a:pPr algn="ctr">
              <a:lnSpc>
                <a:spcPts val="3080"/>
              </a:lnSpc>
            </a:pPr>
            <a:r>
              <a:rPr lang="en-US" sz="2200" b="1">
                <a:solidFill>
                  <a:srgbClr val="FFFFFF"/>
                </a:solidFill>
                <a:latin typeface="Arial Bold"/>
                <a:ea typeface="Arial Bold"/>
                <a:cs typeface="Arial Bold"/>
                <a:sym typeface="Arial Bold"/>
              </a:rPr>
              <a:t>Skillslabs</a:t>
            </a:r>
          </a:p>
          <a:p>
            <a:pPr algn="ctr">
              <a:lnSpc>
                <a:spcPts val="3080"/>
              </a:lnSpc>
              <a:spcBef>
                <a:spcPct val="0"/>
              </a:spcBef>
            </a:pPr>
            <a:endParaRPr lang="en-US" sz="2200" b="1">
              <a:solidFill>
                <a:srgbClr val="FFFFFF"/>
              </a:solidFill>
              <a:latin typeface="Arial Bold"/>
              <a:ea typeface="Arial Bold"/>
              <a:cs typeface="Arial Bold"/>
              <a:sym typeface="Arial Bold"/>
            </a:endParaRPr>
          </a:p>
          <a:p>
            <a:pPr marL="474981" lvl="1" indent="-237491" algn="l">
              <a:lnSpc>
                <a:spcPts val="3080"/>
              </a:lnSpc>
              <a:spcBef>
                <a:spcPct val="0"/>
              </a:spcBef>
              <a:buFont typeface="Arial"/>
              <a:buChar char="•"/>
            </a:pPr>
            <a:r>
              <a:rPr lang="en-US" sz="2200">
                <a:solidFill>
                  <a:srgbClr val="FFFFFF"/>
                </a:solidFill>
                <a:latin typeface="Arial"/>
                <a:ea typeface="Arial"/>
                <a:cs typeface="Arial"/>
                <a:sym typeface="Arial"/>
              </a:rPr>
              <a:t>Creativelab</a:t>
            </a:r>
          </a:p>
          <a:p>
            <a:pPr marL="474981" lvl="1" indent="-237491" algn="l">
              <a:lnSpc>
                <a:spcPts val="3080"/>
              </a:lnSpc>
              <a:spcBef>
                <a:spcPct val="0"/>
              </a:spcBef>
              <a:buFont typeface="Arial"/>
              <a:buChar char="•"/>
            </a:pPr>
            <a:r>
              <a:rPr lang="en-US" sz="2200">
                <a:solidFill>
                  <a:srgbClr val="FFFFFF"/>
                </a:solidFill>
                <a:latin typeface="Arial"/>
                <a:ea typeface="Arial"/>
                <a:cs typeface="Arial"/>
                <a:sym typeface="Arial"/>
              </a:rPr>
              <a:t>Multimedialab</a:t>
            </a:r>
          </a:p>
          <a:p>
            <a:pPr marL="474981" lvl="1" indent="-237491" algn="l">
              <a:lnSpc>
                <a:spcPts val="3080"/>
              </a:lnSpc>
              <a:spcBef>
                <a:spcPct val="0"/>
              </a:spcBef>
              <a:buFont typeface="Arial"/>
              <a:buChar char="•"/>
            </a:pPr>
            <a:r>
              <a:rPr lang="en-US" sz="2200">
                <a:solidFill>
                  <a:srgbClr val="FFFFFF"/>
                </a:solidFill>
                <a:latin typeface="Arial"/>
                <a:ea typeface="Arial"/>
                <a:cs typeface="Arial"/>
                <a:sym typeface="Arial"/>
              </a:rPr>
              <a:t>Foodlab</a:t>
            </a:r>
          </a:p>
          <a:p>
            <a:pPr marL="474981" lvl="1" indent="-237491" algn="l">
              <a:lnSpc>
                <a:spcPts val="3080"/>
              </a:lnSpc>
              <a:spcBef>
                <a:spcPct val="0"/>
              </a:spcBef>
              <a:buFont typeface="Arial"/>
              <a:buChar char="•"/>
            </a:pPr>
            <a:r>
              <a:rPr lang="en-US" sz="2200">
                <a:solidFill>
                  <a:srgbClr val="FFFFFF"/>
                </a:solidFill>
                <a:latin typeface="Arial"/>
                <a:ea typeface="Arial"/>
                <a:cs typeface="Arial"/>
                <a:sym typeface="Arial"/>
              </a:rPr>
              <a:t>Sportslab</a:t>
            </a:r>
          </a:p>
          <a:p>
            <a:pPr marL="474981" lvl="1" indent="-237491" algn="l">
              <a:lnSpc>
                <a:spcPts val="3080"/>
              </a:lnSpc>
              <a:spcBef>
                <a:spcPct val="0"/>
              </a:spcBef>
              <a:buFont typeface="Arial"/>
              <a:buChar char="•"/>
            </a:pPr>
            <a:r>
              <a:rPr lang="en-US" sz="2200">
                <a:solidFill>
                  <a:srgbClr val="FFFFFF"/>
                </a:solidFill>
                <a:latin typeface="Arial"/>
                <a:ea typeface="Arial"/>
                <a:cs typeface="Arial"/>
                <a:sym typeface="Arial"/>
              </a:rPr>
              <a:t>Greenchoicelab</a:t>
            </a:r>
          </a:p>
          <a:p>
            <a:pPr marL="474981" lvl="1" indent="-237491" algn="l">
              <a:lnSpc>
                <a:spcPts val="3080"/>
              </a:lnSpc>
              <a:spcBef>
                <a:spcPct val="0"/>
              </a:spcBef>
              <a:buFont typeface="Arial"/>
              <a:buChar char="•"/>
            </a:pPr>
            <a:r>
              <a:rPr lang="en-US" sz="2200">
                <a:solidFill>
                  <a:srgbClr val="FFFFFF"/>
                </a:solidFill>
                <a:latin typeface="Arial"/>
                <a:ea typeface="Arial"/>
                <a:cs typeface="Arial"/>
                <a:sym typeface="Arial"/>
              </a:rPr>
              <a:t>Onstagelab</a:t>
            </a:r>
          </a:p>
          <a:p>
            <a:pPr marL="474981" lvl="1" indent="-237491" algn="l">
              <a:lnSpc>
                <a:spcPts val="3080"/>
              </a:lnSpc>
              <a:spcBef>
                <a:spcPct val="0"/>
              </a:spcBef>
              <a:buFont typeface="Arial"/>
              <a:buChar char="•"/>
            </a:pPr>
            <a:r>
              <a:rPr lang="en-US" sz="2200">
                <a:solidFill>
                  <a:srgbClr val="FFFFFF"/>
                </a:solidFill>
                <a:latin typeface="Arial"/>
                <a:ea typeface="Arial"/>
                <a:cs typeface="Arial"/>
                <a:sym typeface="Arial"/>
              </a:rPr>
              <a:t>Technolab</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891854" y="9562018"/>
            <a:ext cx="4252484" cy="595803"/>
          </a:xfrm>
          <a:custGeom>
            <a:avLst/>
            <a:gdLst/>
            <a:ahLst/>
            <a:cxnLst/>
            <a:rect l="l" t="t" r="r" b="b"/>
            <a:pathLst>
              <a:path w="4252484" h="595803">
                <a:moveTo>
                  <a:pt x="0" y="0"/>
                </a:moveTo>
                <a:lnTo>
                  <a:pt x="4252484" y="0"/>
                </a:lnTo>
                <a:lnTo>
                  <a:pt x="4252484" y="595803"/>
                </a:lnTo>
                <a:lnTo>
                  <a:pt x="0" y="595803"/>
                </a:lnTo>
                <a:lnTo>
                  <a:pt x="0" y="0"/>
                </a:lnTo>
                <a:close/>
              </a:path>
            </a:pathLst>
          </a:custGeom>
          <a:blipFill>
            <a:blip r:embed="rId3"/>
            <a:stretch>
              <a:fillRect/>
            </a:stretch>
          </a:blipFill>
        </p:spPr>
        <p:txBody>
          <a:bodyPr/>
          <a:lstStyle/>
          <a:p>
            <a:endParaRPr lang="nl-NL"/>
          </a:p>
        </p:txBody>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txBody>
          <a:bodyPr/>
          <a:lstStyle/>
          <a:p>
            <a:endParaRPr lang="nl-NL"/>
          </a:p>
        </p:txBody>
      </p:sp>
      <p:grpSp>
        <p:nvGrpSpPr>
          <p:cNvPr id="4" name="Group 4"/>
          <p:cNvGrpSpPr/>
          <p:nvPr/>
        </p:nvGrpSpPr>
        <p:grpSpPr>
          <a:xfrm>
            <a:off x="12897968" y="9460973"/>
            <a:ext cx="5246370" cy="826027"/>
            <a:chOff x="0" y="0"/>
            <a:chExt cx="812800" cy="127973"/>
          </a:xfrm>
        </p:grpSpPr>
        <p:sp>
          <p:nvSpPr>
            <p:cNvPr id="5" name="Freeform 5"/>
            <p:cNvSpPr/>
            <p:nvPr/>
          </p:nvSpPr>
          <p:spPr>
            <a:xfrm>
              <a:off x="0" y="0"/>
              <a:ext cx="812800" cy="127973"/>
            </a:xfrm>
            <a:custGeom>
              <a:avLst/>
              <a:gdLst/>
              <a:ahLst/>
              <a:cxnLst/>
              <a:rect l="l" t="t" r="r" b="b"/>
              <a:pathLst>
                <a:path w="812800" h="127973">
                  <a:moveTo>
                    <a:pt x="0" y="0"/>
                  </a:moveTo>
                  <a:lnTo>
                    <a:pt x="812800" y="0"/>
                  </a:lnTo>
                  <a:lnTo>
                    <a:pt x="812800" y="127973"/>
                  </a:lnTo>
                  <a:lnTo>
                    <a:pt x="0" y="127973"/>
                  </a:lnTo>
                  <a:close/>
                </a:path>
              </a:pathLst>
            </a:custGeom>
            <a:solidFill>
              <a:srgbClr val="FFFFFF"/>
            </a:solidFill>
            <a:ln w="12700">
              <a:solidFill>
                <a:srgbClr val="000000"/>
              </a:solidFill>
            </a:ln>
          </p:spPr>
          <p:txBody>
            <a:bodyPr/>
            <a:lstStyle/>
            <a:p>
              <a:endParaRPr lang="nl-NL"/>
            </a:p>
          </p:txBody>
        </p:sp>
      </p:grpSp>
      <p:sp>
        <p:nvSpPr>
          <p:cNvPr id="6" name="Freeform 6"/>
          <p:cNvSpPr/>
          <p:nvPr/>
        </p:nvSpPr>
        <p:spPr>
          <a:xfrm>
            <a:off x="13847257" y="9524083"/>
            <a:ext cx="3008383" cy="762917"/>
          </a:xfrm>
          <a:custGeom>
            <a:avLst/>
            <a:gdLst/>
            <a:ahLst/>
            <a:cxnLst/>
            <a:rect l="l" t="t" r="r" b="b"/>
            <a:pathLst>
              <a:path w="3008383" h="762917">
                <a:moveTo>
                  <a:pt x="0" y="0"/>
                </a:moveTo>
                <a:lnTo>
                  <a:pt x="3008383" y="0"/>
                </a:lnTo>
                <a:lnTo>
                  <a:pt x="3008383" y="762917"/>
                </a:lnTo>
                <a:lnTo>
                  <a:pt x="0" y="762917"/>
                </a:lnTo>
                <a:lnTo>
                  <a:pt x="0" y="0"/>
                </a:lnTo>
                <a:close/>
              </a:path>
            </a:pathLst>
          </a:custGeom>
          <a:blipFill>
            <a:blip r:embed="rId5"/>
            <a:stretch>
              <a:fillRect/>
            </a:stretch>
          </a:blipFill>
        </p:spPr>
        <p:txBody>
          <a:bodyPr/>
          <a:lstStyle/>
          <a:p>
            <a:endParaRPr lang="nl-NL"/>
          </a:p>
        </p:txBody>
      </p:sp>
      <p:sp>
        <p:nvSpPr>
          <p:cNvPr id="7" name="Freeform 7"/>
          <p:cNvSpPr/>
          <p:nvPr/>
        </p:nvSpPr>
        <p:spPr>
          <a:xfrm>
            <a:off x="3493371" y="3232334"/>
            <a:ext cx="11301259" cy="4732402"/>
          </a:xfrm>
          <a:custGeom>
            <a:avLst/>
            <a:gdLst/>
            <a:ahLst/>
            <a:cxnLst/>
            <a:rect l="l" t="t" r="r" b="b"/>
            <a:pathLst>
              <a:path w="11301259" h="4732402">
                <a:moveTo>
                  <a:pt x="0" y="0"/>
                </a:moveTo>
                <a:lnTo>
                  <a:pt x="11301258" y="0"/>
                </a:lnTo>
                <a:lnTo>
                  <a:pt x="11301258" y="4732402"/>
                </a:lnTo>
                <a:lnTo>
                  <a:pt x="0" y="4732402"/>
                </a:lnTo>
                <a:lnTo>
                  <a:pt x="0" y="0"/>
                </a:lnTo>
                <a:close/>
              </a:path>
            </a:pathLst>
          </a:custGeom>
          <a:blipFill>
            <a:blip r:embed="rId6"/>
            <a:stretch>
              <a:fillRect/>
            </a:stretch>
          </a:blipFill>
        </p:spPr>
        <p:txBody>
          <a:bodyPr/>
          <a:lstStyle/>
          <a:p>
            <a:endParaRPr lang="nl-NL"/>
          </a:p>
        </p:txBody>
      </p:sp>
      <p:sp>
        <p:nvSpPr>
          <p:cNvPr id="8" name="Freeform 8"/>
          <p:cNvSpPr/>
          <p:nvPr/>
        </p:nvSpPr>
        <p:spPr>
          <a:xfrm>
            <a:off x="10461679" y="6204227"/>
            <a:ext cx="1688656" cy="511892"/>
          </a:xfrm>
          <a:custGeom>
            <a:avLst/>
            <a:gdLst/>
            <a:ahLst/>
            <a:cxnLst/>
            <a:rect l="l" t="t" r="r" b="b"/>
            <a:pathLst>
              <a:path w="1688656" h="511892">
                <a:moveTo>
                  <a:pt x="0" y="0"/>
                </a:moveTo>
                <a:lnTo>
                  <a:pt x="1688656" y="0"/>
                </a:lnTo>
                <a:lnTo>
                  <a:pt x="1688656" y="511892"/>
                </a:lnTo>
                <a:lnTo>
                  <a:pt x="0" y="511892"/>
                </a:lnTo>
                <a:lnTo>
                  <a:pt x="0" y="0"/>
                </a:lnTo>
                <a:close/>
              </a:path>
            </a:pathLst>
          </a:custGeom>
          <a:blipFill>
            <a:blip r:embed="rId7"/>
            <a:stretch>
              <a:fillRect/>
            </a:stretch>
          </a:blipFill>
        </p:spPr>
        <p:txBody>
          <a:bodyPr/>
          <a:lstStyle/>
          <a:p>
            <a:endParaRPr lang="nl-NL"/>
          </a:p>
        </p:txBody>
      </p:sp>
      <p:sp>
        <p:nvSpPr>
          <p:cNvPr id="9" name="TextBox 9"/>
          <p:cNvSpPr txBox="1"/>
          <p:nvPr/>
        </p:nvSpPr>
        <p:spPr>
          <a:xfrm>
            <a:off x="2142848" y="1824579"/>
            <a:ext cx="10579350" cy="866775"/>
          </a:xfrm>
          <a:prstGeom prst="rect">
            <a:avLst/>
          </a:prstGeom>
        </p:spPr>
        <p:txBody>
          <a:bodyPr lIns="0" tIns="0" rIns="0" bIns="0" rtlCol="0" anchor="t">
            <a:spAutoFit/>
          </a:bodyPr>
          <a:lstStyle/>
          <a:p>
            <a:pPr algn="l">
              <a:lnSpc>
                <a:spcPts val="6300"/>
              </a:lnSpc>
            </a:pPr>
            <a:r>
              <a:rPr lang="en-US" sz="4500" b="1">
                <a:solidFill>
                  <a:srgbClr val="00365F"/>
                </a:solidFill>
                <a:latin typeface="Arial Bold"/>
                <a:ea typeface="Arial Bold"/>
                <a:cs typeface="Arial Bold"/>
                <a:sym typeface="Arial Bold"/>
              </a:rPr>
              <a:t>Doorstroom naar de bovenbouw</a:t>
            </a:r>
          </a:p>
        </p:txBody>
      </p:sp>
      <p:sp>
        <p:nvSpPr>
          <p:cNvPr id="10" name="TextBox 10"/>
          <p:cNvSpPr txBox="1"/>
          <p:nvPr/>
        </p:nvSpPr>
        <p:spPr>
          <a:xfrm>
            <a:off x="2045340" y="4036001"/>
            <a:ext cx="1448029" cy="3766439"/>
          </a:xfrm>
          <a:prstGeom prst="rect">
            <a:avLst/>
          </a:prstGeom>
        </p:spPr>
        <p:txBody>
          <a:bodyPr wrap="square" lIns="0" tIns="0" rIns="0" bIns="0" rtlCol="0" anchor="t">
            <a:spAutoFit/>
          </a:bodyPr>
          <a:lstStyle/>
          <a:p>
            <a:pPr algn="ctr">
              <a:lnSpc>
                <a:spcPts val="4227"/>
              </a:lnSpc>
            </a:pPr>
            <a:r>
              <a:rPr lang="en-US" sz="2799" dirty="0" err="1">
                <a:solidFill>
                  <a:srgbClr val="00365F"/>
                </a:solidFill>
                <a:latin typeface="Arial"/>
                <a:ea typeface="Arial"/>
                <a:cs typeface="Arial"/>
                <a:sym typeface="Arial"/>
              </a:rPr>
              <a:t>Leerjaar</a:t>
            </a:r>
            <a:endParaRPr lang="en-US" sz="2799" dirty="0">
              <a:solidFill>
                <a:srgbClr val="00365F"/>
              </a:solidFill>
              <a:latin typeface="Arial"/>
              <a:ea typeface="Arial"/>
              <a:cs typeface="Arial"/>
              <a:sym typeface="Arial"/>
            </a:endParaRPr>
          </a:p>
          <a:p>
            <a:pPr algn="ctr">
              <a:lnSpc>
                <a:spcPts val="4227"/>
              </a:lnSpc>
            </a:pPr>
            <a:r>
              <a:rPr lang="en-US" sz="2799" dirty="0">
                <a:solidFill>
                  <a:srgbClr val="00365F"/>
                </a:solidFill>
                <a:latin typeface="Arial"/>
                <a:ea typeface="Arial"/>
                <a:cs typeface="Arial"/>
                <a:sym typeface="Arial"/>
              </a:rPr>
              <a:t>6</a:t>
            </a:r>
          </a:p>
          <a:p>
            <a:pPr algn="ctr">
              <a:lnSpc>
                <a:spcPts val="4227"/>
              </a:lnSpc>
            </a:pPr>
            <a:r>
              <a:rPr lang="en-US" sz="2799" dirty="0">
                <a:solidFill>
                  <a:srgbClr val="00365F"/>
                </a:solidFill>
                <a:latin typeface="Arial"/>
                <a:ea typeface="Arial"/>
                <a:cs typeface="Arial"/>
                <a:sym typeface="Arial"/>
              </a:rPr>
              <a:t>5</a:t>
            </a:r>
          </a:p>
          <a:p>
            <a:pPr algn="ctr">
              <a:lnSpc>
                <a:spcPts val="4227"/>
              </a:lnSpc>
            </a:pPr>
            <a:r>
              <a:rPr lang="en-US" sz="2799" dirty="0">
                <a:solidFill>
                  <a:srgbClr val="00365F"/>
                </a:solidFill>
                <a:latin typeface="Arial"/>
                <a:ea typeface="Arial"/>
                <a:cs typeface="Arial"/>
                <a:sym typeface="Arial"/>
              </a:rPr>
              <a:t>4</a:t>
            </a:r>
          </a:p>
          <a:p>
            <a:pPr algn="ctr">
              <a:lnSpc>
                <a:spcPts val="4227"/>
              </a:lnSpc>
            </a:pPr>
            <a:r>
              <a:rPr lang="en-US" sz="2799" dirty="0">
                <a:solidFill>
                  <a:srgbClr val="00365F"/>
                </a:solidFill>
                <a:latin typeface="Arial"/>
                <a:ea typeface="Arial"/>
                <a:cs typeface="Arial"/>
                <a:sym typeface="Arial"/>
              </a:rPr>
              <a:t>3</a:t>
            </a:r>
          </a:p>
          <a:p>
            <a:pPr algn="ctr">
              <a:lnSpc>
                <a:spcPts val="4227"/>
              </a:lnSpc>
            </a:pPr>
            <a:r>
              <a:rPr lang="en-US" sz="2799" dirty="0">
                <a:solidFill>
                  <a:srgbClr val="00365F"/>
                </a:solidFill>
                <a:latin typeface="Arial"/>
                <a:ea typeface="Arial"/>
                <a:cs typeface="Arial"/>
                <a:sym typeface="Arial"/>
              </a:rPr>
              <a:t>2</a:t>
            </a:r>
          </a:p>
          <a:p>
            <a:pPr algn="ctr">
              <a:lnSpc>
                <a:spcPts val="4227"/>
              </a:lnSpc>
            </a:pPr>
            <a:r>
              <a:rPr lang="en-US" sz="2799" dirty="0">
                <a:solidFill>
                  <a:srgbClr val="00365F"/>
                </a:solidFill>
                <a:latin typeface="Arial"/>
                <a:ea typeface="Arial"/>
                <a:cs typeface="Arial"/>
                <a:sym typeface="Arial"/>
              </a:rPr>
              <a:t>1</a:t>
            </a:r>
          </a:p>
        </p:txBody>
      </p:sp>
      <p:sp>
        <p:nvSpPr>
          <p:cNvPr id="11" name="TextBox 11"/>
          <p:cNvSpPr txBox="1"/>
          <p:nvPr/>
        </p:nvSpPr>
        <p:spPr>
          <a:xfrm>
            <a:off x="14586154" y="4206906"/>
            <a:ext cx="1590211" cy="3766439"/>
          </a:xfrm>
          <a:prstGeom prst="rect">
            <a:avLst/>
          </a:prstGeom>
        </p:spPr>
        <p:txBody>
          <a:bodyPr wrap="square" lIns="0" tIns="0" rIns="0" bIns="0" rtlCol="0" anchor="t">
            <a:spAutoFit/>
          </a:bodyPr>
          <a:lstStyle/>
          <a:p>
            <a:pPr algn="ctr">
              <a:lnSpc>
                <a:spcPts val="4227"/>
              </a:lnSpc>
            </a:pPr>
            <a:r>
              <a:rPr lang="en-US" sz="2799" dirty="0" err="1">
                <a:solidFill>
                  <a:srgbClr val="00365F"/>
                </a:solidFill>
                <a:latin typeface="Arial"/>
                <a:ea typeface="Arial"/>
                <a:cs typeface="Arial"/>
                <a:sym typeface="Arial"/>
              </a:rPr>
              <a:t>Leerjaar</a:t>
            </a:r>
            <a:endParaRPr lang="en-US" sz="2799" dirty="0">
              <a:solidFill>
                <a:srgbClr val="00365F"/>
              </a:solidFill>
              <a:latin typeface="Arial"/>
              <a:ea typeface="Arial"/>
              <a:cs typeface="Arial"/>
              <a:sym typeface="Arial"/>
            </a:endParaRPr>
          </a:p>
          <a:p>
            <a:pPr algn="ctr">
              <a:lnSpc>
                <a:spcPts val="4227"/>
              </a:lnSpc>
            </a:pPr>
            <a:r>
              <a:rPr lang="en-US" sz="2799" dirty="0">
                <a:solidFill>
                  <a:srgbClr val="00365F"/>
                </a:solidFill>
                <a:latin typeface="Arial"/>
                <a:ea typeface="Arial"/>
                <a:cs typeface="Arial"/>
                <a:sym typeface="Arial"/>
              </a:rPr>
              <a:t>6</a:t>
            </a:r>
          </a:p>
          <a:p>
            <a:pPr algn="ctr">
              <a:lnSpc>
                <a:spcPts val="4227"/>
              </a:lnSpc>
            </a:pPr>
            <a:r>
              <a:rPr lang="en-US" sz="2799" dirty="0">
                <a:solidFill>
                  <a:srgbClr val="00365F"/>
                </a:solidFill>
                <a:latin typeface="Arial"/>
                <a:ea typeface="Arial"/>
                <a:cs typeface="Arial"/>
                <a:sym typeface="Arial"/>
              </a:rPr>
              <a:t>5</a:t>
            </a:r>
          </a:p>
          <a:p>
            <a:pPr algn="ctr">
              <a:lnSpc>
                <a:spcPts val="4227"/>
              </a:lnSpc>
            </a:pPr>
            <a:r>
              <a:rPr lang="en-US" sz="2799" dirty="0">
                <a:solidFill>
                  <a:srgbClr val="00365F"/>
                </a:solidFill>
                <a:latin typeface="Arial"/>
                <a:ea typeface="Arial"/>
                <a:cs typeface="Arial"/>
                <a:sym typeface="Arial"/>
              </a:rPr>
              <a:t>4</a:t>
            </a:r>
          </a:p>
          <a:p>
            <a:pPr algn="ctr">
              <a:lnSpc>
                <a:spcPts val="4227"/>
              </a:lnSpc>
            </a:pPr>
            <a:r>
              <a:rPr lang="en-US" sz="2799" dirty="0">
                <a:solidFill>
                  <a:srgbClr val="00365F"/>
                </a:solidFill>
                <a:latin typeface="Arial"/>
                <a:ea typeface="Arial"/>
                <a:cs typeface="Arial"/>
                <a:sym typeface="Arial"/>
              </a:rPr>
              <a:t>3</a:t>
            </a:r>
          </a:p>
          <a:p>
            <a:pPr algn="ctr">
              <a:lnSpc>
                <a:spcPts val="4227"/>
              </a:lnSpc>
            </a:pPr>
            <a:r>
              <a:rPr lang="en-US" sz="2799" dirty="0">
                <a:solidFill>
                  <a:srgbClr val="00365F"/>
                </a:solidFill>
                <a:latin typeface="Arial"/>
                <a:ea typeface="Arial"/>
                <a:cs typeface="Arial"/>
                <a:sym typeface="Arial"/>
              </a:rPr>
              <a:t>2</a:t>
            </a:r>
          </a:p>
          <a:p>
            <a:pPr algn="ctr">
              <a:lnSpc>
                <a:spcPts val="4227"/>
              </a:lnSpc>
            </a:pPr>
            <a:r>
              <a:rPr lang="en-US" sz="2799" dirty="0">
                <a:solidFill>
                  <a:srgbClr val="00365F"/>
                </a:solidFill>
                <a:latin typeface="Arial"/>
                <a:ea typeface="Arial"/>
                <a:cs typeface="Arial"/>
                <a:sym typeface="Arial"/>
              </a:rPr>
              <a:t>1</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1316</Words>
  <Application>Microsoft Office PowerPoint</Application>
  <PresentationFormat>Aangepast</PresentationFormat>
  <Paragraphs>208</Paragraphs>
  <Slides>12</Slides>
  <Notes>11</Notes>
  <HiddenSlides>0</HiddenSlides>
  <MMClips>1</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12</vt:i4>
      </vt:variant>
    </vt:vector>
  </HeadingPairs>
  <TitlesOfParts>
    <vt:vector size="16" baseType="lpstr">
      <vt:lpstr>Arial Bold</vt:lpstr>
      <vt:lpstr>Arial</vt:lpstr>
      <vt:lpstr>Calibri</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Presentatie HGL De Campus 2025</dc:title>
  <cp:lastModifiedBy>Bianca van Kuringen (kur)</cp:lastModifiedBy>
  <cp:revision>2</cp:revision>
  <dcterms:created xsi:type="dcterms:W3CDTF">2006-08-16T00:00:00Z</dcterms:created>
  <dcterms:modified xsi:type="dcterms:W3CDTF">2025-02-07T15:21:44Z</dcterms:modified>
  <dc:identifier>DAGebc0HmuE</dc:identifier>
</cp:coreProperties>
</file>